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notesSlides/notesSlide1.xml" ContentType="application/vnd.openxmlformats-officedocument.presentationml.notesSl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0" r:id="rId1"/>
    <p:sldMasterId id="2147483856" r:id="rId2"/>
  </p:sldMasterIdLst>
  <p:notesMasterIdLst>
    <p:notesMasterId r:id="rId17"/>
  </p:notesMasterIdLst>
  <p:sldIdLst>
    <p:sldId id="256" r:id="rId3"/>
    <p:sldId id="257" r:id="rId4"/>
    <p:sldId id="268" r:id="rId5"/>
    <p:sldId id="266" r:id="rId6"/>
    <p:sldId id="258" r:id="rId7"/>
    <p:sldId id="259" r:id="rId8"/>
    <p:sldId id="261" r:id="rId9"/>
    <p:sldId id="260" r:id="rId10"/>
    <p:sldId id="262" r:id="rId11"/>
    <p:sldId id="263" r:id="rId12"/>
    <p:sldId id="264" r:id="rId13"/>
    <p:sldId id="265" r:id="rId14"/>
    <p:sldId id="269" r:id="rId15"/>
    <p:sldId id="26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C4FA1"/>
    <a:srgbClr val="FFFFFF"/>
    <a:srgbClr val="FDCBE3"/>
    <a:srgbClr val="FEF9CA"/>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C41446-4114-4416-846B-8A315C37DEA4}" type="datetimeFigureOut">
              <a:rPr lang="en-IN" smtClean="0"/>
              <a:t>28-09-2021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2CA79-0CA8-4EE9-9FA4-76526A2933A1}" type="slidenum">
              <a:rPr lang="en-IN" smtClean="0"/>
              <a:t>‹#›</a:t>
            </a:fld>
            <a:endParaRPr lang="en-IN"/>
          </a:p>
        </p:txBody>
      </p:sp>
    </p:spTree>
    <p:extLst>
      <p:ext uri="{BB962C8B-B14F-4D97-AF65-F5344CB8AC3E}">
        <p14:creationId xmlns:p14="http://schemas.microsoft.com/office/powerpoint/2010/main" val="30016822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4E2CA79-0CA8-4EE9-9FA4-76526A2933A1}" type="slidenum">
              <a:rPr lang="en-IN" smtClean="0"/>
              <a:t>7</a:t>
            </a:fld>
            <a:endParaRPr lang="en-IN"/>
          </a:p>
        </p:txBody>
      </p:sp>
    </p:spTree>
    <p:extLst>
      <p:ext uri="{BB962C8B-B14F-4D97-AF65-F5344CB8AC3E}">
        <p14:creationId xmlns:p14="http://schemas.microsoft.com/office/powerpoint/2010/main" val="41766501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BFEFC06D-175C-4351-872C-BB3B91EFA1B0}" type="datetimeFigureOut">
              <a:rPr lang="en-IN" smtClean="0"/>
              <a:t>28-09-2021</a:t>
            </a:fld>
            <a:endParaRPr lang="en-IN"/>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ADBA6674-20E5-4B2D-A893-0FA96029630E}" type="slidenum">
              <a:rPr lang="en-IN" smtClean="0"/>
              <a:t>‹#›</a:t>
            </a:fld>
            <a:endParaRPr lang="en-IN"/>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3561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EFC06D-175C-4351-872C-BB3B91EFA1B0}"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1353980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EFC06D-175C-4351-872C-BB3B91EFA1B0}"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36670427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FEFC06D-175C-4351-872C-BB3B91EFA1B0}"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BA6674-20E5-4B2D-A893-0FA96029630E}"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96969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EFC06D-175C-4351-872C-BB3B91EFA1B0}"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28407064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EFC06D-175C-4351-872C-BB3B91EFA1B0}"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BA6674-20E5-4B2D-A893-0FA96029630E}"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35901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FEFC06D-175C-4351-872C-BB3B91EFA1B0}" type="datetimeFigureOut">
              <a:rPr lang="en-IN" smtClean="0"/>
              <a:t>28-09-2021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41620077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EFC06D-175C-4351-872C-BB3B91EFA1B0}" type="datetimeFigureOut">
              <a:rPr lang="en-IN" smtClean="0"/>
              <a:t>28-09-2021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25577178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FEFC06D-175C-4351-872C-BB3B91EFA1B0}" type="datetimeFigureOut">
              <a:rPr lang="en-IN" smtClean="0"/>
              <a:t>28-09-2021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15857556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FEFC06D-175C-4351-872C-BB3B91EFA1B0}" type="datetimeFigureOut">
              <a:rPr lang="en-IN" smtClean="0"/>
              <a:t>28-09-2021</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34397060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FEFC06D-175C-4351-872C-BB3B91EFA1B0}" type="datetimeFigureOut">
              <a:rPr lang="en-IN" smtClean="0"/>
              <a:t>28-09-2021</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DBA6674-20E5-4B2D-A893-0FA96029630E}" type="slidenum">
              <a:rPr lang="en-IN" smtClean="0"/>
              <a:t>‹#›</a:t>
            </a:fld>
            <a:endParaRPr lang="en-IN"/>
          </a:p>
        </p:txBody>
      </p:sp>
    </p:spTree>
    <p:extLst>
      <p:ext uri="{BB962C8B-B14F-4D97-AF65-F5344CB8AC3E}">
        <p14:creationId xmlns:p14="http://schemas.microsoft.com/office/powerpoint/2010/main" val="2155279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EFC06D-175C-4351-872C-BB3B91EFA1B0}"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34076355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FEFC06D-175C-4351-872C-BB3B91EFA1B0}" type="datetimeFigureOut">
              <a:rPr lang="en-IN" smtClean="0"/>
              <a:t>28-09-2021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13924386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EFC06D-175C-4351-872C-BB3B91EFA1B0}"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20791495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EFC06D-175C-4351-872C-BB3B91EFA1B0}"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822205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EFC06D-175C-4351-872C-BB3B91EFA1B0}"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BA6674-20E5-4B2D-A893-0FA96029630E}" type="slidenum">
              <a:rPr lang="en-IN" smtClean="0"/>
              <a:t>‹#›</a:t>
            </a:fld>
            <a:endParaRPr lang="en-IN"/>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4923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FEFC06D-175C-4351-872C-BB3B91EFA1B0}" type="datetimeFigureOut">
              <a:rPr lang="en-IN" smtClean="0"/>
              <a:t>28-09-2021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24044565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EFC06D-175C-4351-872C-BB3B91EFA1B0}" type="datetimeFigureOut">
              <a:rPr lang="en-IN" smtClean="0"/>
              <a:t>28-09-2021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252402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FEFC06D-175C-4351-872C-BB3B91EFA1B0}" type="datetimeFigureOut">
              <a:rPr lang="en-IN" smtClean="0"/>
              <a:t>28-09-2021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3729944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EFC06D-175C-4351-872C-BB3B91EFA1B0}" type="datetimeFigureOut">
              <a:rPr lang="en-IN" smtClean="0"/>
              <a:t>28-09-2021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1780506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FEFC06D-175C-4351-872C-BB3B91EFA1B0}" type="datetimeFigureOut">
              <a:rPr lang="en-IN" smtClean="0"/>
              <a:t>28-09-2021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3161789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FEFC06D-175C-4351-872C-BB3B91EFA1B0}" type="datetimeFigureOut">
              <a:rPr lang="en-IN" smtClean="0"/>
              <a:t>28-09-2021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BA6674-20E5-4B2D-A893-0FA96029630E}" type="slidenum">
              <a:rPr lang="en-IN" smtClean="0"/>
              <a:t>‹#›</a:t>
            </a:fld>
            <a:endParaRPr lang="en-IN"/>
          </a:p>
        </p:txBody>
      </p:sp>
    </p:spTree>
    <p:extLst>
      <p:ext uri="{BB962C8B-B14F-4D97-AF65-F5344CB8AC3E}">
        <p14:creationId xmlns:p14="http://schemas.microsoft.com/office/powerpoint/2010/main" val="42822743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BFEFC06D-175C-4351-872C-BB3B91EFA1B0}" type="datetimeFigureOut">
              <a:rPr lang="en-IN" smtClean="0"/>
              <a:t>28-09-2021</a:t>
            </a:fld>
            <a:endParaRPr lang="en-IN"/>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IN"/>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ADBA6674-20E5-4B2D-A893-0FA96029630E}" type="slidenum">
              <a:rPr lang="en-IN" smtClean="0"/>
              <a:t>‹#›</a:t>
            </a:fld>
            <a:endParaRPr lang="en-IN"/>
          </a:p>
        </p:txBody>
      </p:sp>
    </p:spTree>
    <p:extLst>
      <p:ext uri="{BB962C8B-B14F-4D97-AF65-F5344CB8AC3E}">
        <p14:creationId xmlns:p14="http://schemas.microsoft.com/office/powerpoint/2010/main" val="2983985609"/>
      </p:ext>
    </p:extLst>
  </p:cSld>
  <p:clrMap bg1="lt1" tx1="dk1" bg2="lt2" tx2="dk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FEFC06D-175C-4351-872C-BB3B91EFA1B0}" type="datetimeFigureOut">
              <a:rPr lang="en-IN" smtClean="0"/>
              <a:t>28-09-2021</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DBA6674-20E5-4B2D-A893-0FA96029630E}"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4730962"/>
      </p:ext>
    </p:extLst>
  </p:cSld>
  <p:clrMap bg1="lt1" tx1="dk1" bg2="lt2" tx2="dk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hemeOverride" Target="../theme/themeOverride6.xml"/><Relationship Id="rId6" Type="http://schemas.microsoft.com/office/2007/relationships/hdphoto" Target="../media/hdphoto6.wdp"/><Relationship Id="rId5" Type="http://schemas.openxmlformats.org/officeDocument/2006/relationships/image" Target="../media/image13.png"/><Relationship Id="rId4" Type="http://schemas.microsoft.com/office/2007/relationships/hdphoto" Target="../media/hdphoto5.wdp"/></Relationships>
</file>

<file path=ppt/slides/_rels/slide11.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slideLayout" Target="../slideLayouts/slideLayout2.xml"/><Relationship Id="rId1" Type="http://schemas.openxmlformats.org/officeDocument/2006/relationships/themeOverride" Target="../theme/themeOverride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hemeOverride" Target="../theme/themeOverride8.xml"/><Relationship Id="rId4" Type="http://schemas.microsoft.com/office/2007/relationships/hdphoto" Target="../media/hdphoto7.wdp"/></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hemeOverride" Target="../theme/themeOverride9.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0.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hemeOverride" Target="../theme/themeOverride3.xml"/><Relationship Id="rId5" Type="http://schemas.microsoft.com/office/2007/relationships/hdphoto" Target="../media/hdphoto2.wdp"/><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hemeOverride" Target="../theme/themeOverride4.xml"/><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hemeOverride" Target="../theme/themeOverride5.xml"/><Relationship Id="rId4" Type="http://schemas.microsoft.com/office/2007/relationships/hdphoto" Target="../media/hdphoto4.wdp"/></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chemeClr val="accent1">
              <a:lumMod val="75000"/>
            </a:schemeClr>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80BB8-A25B-4757-AD35-3912E46A67C7}"/>
              </a:ext>
            </a:extLst>
          </p:cNvPr>
          <p:cNvSpPr>
            <a:spLocks noGrp="1"/>
          </p:cNvSpPr>
          <p:nvPr>
            <p:ph type="ctrTitle"/>
          </p:nvPr>
        </p:nvSpPr>
        <p:spPr>
          <a:xfrm>
            <a:off x="1066801" y="958446"/>
            <a:ext cx="10058400" cy="1733954"/>
          </a:xfrm>
          <a:noFill/>
          <a:ln>
            <a:noFill/>
          </a:ln>
        </p:spPr>
        <p:txBody>
          <a:bodyPr anchor="ctr">
            <a:normAutofit/>
          </a:bodyPr>
          <a:lstStyle/>
          <a:p>
            <a:pPr>
              <a:lnSpc>
                <a:spcPct val="100000"/>
              </a:lnSpc>
            </a:pPr>
            <a:r>
              <a:rPr lang="en-US" dirty="0">
                <a:solidFill>
                  <a:schemeClr val="accent2">
                    <a:lumMod val="60000"/>
                    <a:lumOff val="40000"/>
                  </a:schemeClr>
                </a:solidFill>
                <a:latin typeface="MS Reference Sans Serif" panose="020B0604030504040204" pitchFamily="34" charset="0"/>
              </a:rPr>
              <a:t> </a:t>
            </a:r>
            <a:endParaRPr lang="en-IN" dirty="0">
              <a:solidFill>
                <a:schemeClr val="accent2">
                  <a:lumMod val="60000"/>
                  <a:lumOff val="40000"/>
                </a:schemeClr>
              </a:solidFill>
              <a:latin typeface="MS Reference Sans Serif" panose="020B0604030504040204" pitchFamily="34" charset="0"/>
            </a:endParaRPr>
          </a:p>
        </p:txBody>
      </p:sp>
      <p:sp>
        <p:nvSpPr>
          <p:cNvPr id="3" name="Subtitle 2">
            <a:extLst>
              <a:ext uri="{FF2B5EF4-FFF2-40B4-BE49-F238E27FC236}">
                <a16:creationId xmlns:a16="http://schemas.microsoft.com/office/drawing/2014/main" id="{D5D56AC2-C0DF-4A74-9953-538B7A546DCD}"/>
              </a:ext>
            </a:extLst>
          </p:cNvPr>
          <p:cNvSpPr>
            <a:spLocks noGrp="1"/>
          </p:cNvSpPr>
          <p:nvPr>
            <p:ph type="subTitle" idx="1"/>
          </p:nvPr>
        </p:nvSpPr>
        <p:spPr>
          <a:xfrm>
            <a:off x="1178560" y="3823414"/>
            <a:ext cx="9946640" cy="502460"/>
          </a:xfrm>
        </p:spPr>
        <p:txBody>
          <a:bodyPr/>
          <a:lstStyle/>
          <a:p>
            <a:pPr algn="ctr"/>
            <a:r>
              <a:rPr lang="en-US" b="1" dirty="0"/>
              <a:t>Tomorrow’s travel ecosystem today</a:t>
            </a:r>
            <a:endParaRPr lang="en-IN" b="1" dirty="0"/>
          </a:p>
        </p:txBody>
      </p:sp>
      <p:grpSp>
        <p:nvGrpSpPr>
          <p:cNvPr id="7" name="Group 6">
            <a:extLst>
              <a:ext uri="{FF2B5EF4-FFF2-40B4-BE49-F238E27FC236}">
                <a16:creationId xmlns:a16="http://schemas.microsoft.com/office/drawing/2014/main" id="{E2E9D4C3-114B-44E7-9BEA-D5DAE4F51FB2}"/>
              </a:ext>
            </a:extLst>
          </p:cNvPr>
          <p:cNvGrpSpPr/>
          <p:nvPr/>
        </p:nvGrpSpPr>
        <p:grpSpPr>
          <a:xfrm>
            <a:off x="2865120" y="823210"/>
            <a:ext cx="6167121" cy="2602997"/>
            <a:chOff x="2865120" y="101850"/>
            <a:chExt cx="6167121" cy="2602997"/>
          </a:xfrm>
        </p:grpSpPr>
        <p:pic>
          <p:nvPicPr>
            <p:cNvPr id="2052" name="Picture 4">
              <a:extLst>
                <a:ext uri="{FF2B5EF4-FFF2-40B4-BE49-F238E27FC236}">
                  <a16:creationId xmlns:a16="http://schemas.microsoft.com/office/drawing/2014/main" id="{B772C0A3-E009-4CD2-9CB7-29598C415C90}"/>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034019" y="283461"/>
              <a:ext cx="2998222" cy="224866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372308C-711A-46B9-AF59-B5E83A1684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65120" y="101850"/>
              <a:ext cx="4273305" cy="2602997"/>
            </a:xfrm>
            <a:prstGeom prst="rect">
              <a:avLst/>
            </a:prstGeom>
          </p:spPr>
        </p:pic>
        <p:sp>
          <p:nvSpPr>
            <p:cNvPr id="6" name="Rectangle 5">
              <a:extLst>
                <a:ext uri="{FF2B5EF4-FFF2-40B4-BE49-F238E27FC236}">
                  <a16:creationId xmlns:a16="http://schemas.microsoft.com/office/drawing/2014/main" id="{CE8C404C-3BD9-48F1-A99F-47DD0B6663AC}"/>
                </a:ext>
              </a:extLst>
            </p:cNvPr>
            <p:cNvSpPr/>
            <p:nvPr/>
          </p:nvSpPr>
          <p:spPr>
            <a:xfrm>
              <a:off x="6895099" y="934130"/>
              <a:ext cx="962123" cy="923330"/>
            </a:xfrm>
            <a:prstGeom prst="rect">
              <a:avLst/>
            </a:prstGeom>
            <a:noFill/>
          </p:spPr>
          <p:txBody>
            <a:bodyPr wrap="none" lIns="91440" tIns="45720" rIns="91440" bIns="45720">
              <a:spAutoFit/>
            </a:bodyPr>
            <a:lstStyle/>
            <a:p>
              <a:pPr algn="ctr"/>
              <a:r>
                <a:rPr lang="en-US" sz="5400" b="1" dirty="0">
                  <a:ln w="22225">
                    <a:solidFill>
                      <a:schemeClr val="accent2"/>
                    </a:solidFill>
                    <a:prstDash val="solid"/>
                  </a:ln>
                  <a:solidFill>
                    <a:schemeClr val="accent2">
                      <a:lumMod val="40000"/>
                      <a:lumOff val="60000"/>
                    </a:schemeClr>
                  </a:solidFill>
                </a:rPr>
                <a:t>air</a:t>
              </a:r>
            </a:p>
          </p:txBody>
        </p:sp>
      </p:grpSp>
    </p:spTree>
    <p:extLst>
      <p:ext uri="{BB962C8B-B14F-4D97-AF65-F5344CB8AC3E}">
        <p14:creationId xmlns:p14="http://schemas.microsoft.com/office/powerpoint/2010/main" val="3907143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24A00-8B91-4ED0-9EED-98587350AB29}"/>
              </a:ext>
            </a:extLst>
          </p:cNvPr>
          <p:cNvSpPr>
            <a:spLocks noGrp="1"/>
          </p:cNvSpPr>
          <p:nvPr>
            <p:ph type="title"/>
          </p:nvPr>
        </p:nvSpPr>
        <p:spPr/>
        <p:txBody>
          <a:bodyPr/>
          <a:lstStyle/>
          <a:p>
            <a:r>
              <a:rPr lang="en-US" sz="4400" dirty="0">
                <a:solidFill>
                  <a:schemeClr val="accent6">
                    <a:lumMod val="50000"/>
                  </a:schemeClr>
                </a:solidFill>
              </a:rPr>
              <a:t>Improved baggage handling</a:t>
            </a:r>
          </a:p>
        </p:txBody>
      </p:sp>
      <p:sp>
        <p:nvSpPr>
          <p:cNvPr id="3" name="Content Placeholder 2">
            <a:extLst>
              <a:ext uri="{FF2B5EF4-FFF2-40B4-BE49-F238E27FC236}">
                <a16:creationId xmlns:a16="http://schemas.microsoft.com/office/drawing/2014/main" id="{177DAC5C-8767-48BE-B314-0769B9BA6929}"/>
              </a:ext>
            </a:extLst>
          </p:cNvPr>
          <p:cNvSpPr>
            <a:spLocks noGrp="1"/>
          </p:cNvSpPr>
          <p:nvPr>
            <p:ph idx="1"/>
          </p:nvPr>
        </p:nvSpPr>
        <p:spPr/>
        <p:txBody>
          <a:bodyPr>
            <a:normAutofit/>
          </a:bodyPr>
          <a:lstStyle/>
          <a:p>
            <a:pPr marL="45720" indent="0">
              <a:buNone/>
            </a:pPr>
            <a:r>
              <a:rPr lang="en-US" sz="2000" dirty="0">
                <a:solidFill>
                  <a:schemeClr val="accent6">
                    <a:lumMod val="50000"/>
                  </a:schemeClr>
                </a:solidFill>
              </a:rPr>
              <a:t>Baggage handling is a major component in customer satisfaction. We can see some cases where the baggage gets misplaced and gets unloaded in other airport. However low the number of these cases be, even one of such cases gives some serious damage to the airlines reputation.</a:t>
            </a:r>
          </a:p>
          <a:p>
            <a:pPr marL="45720" indent="0">
              <a:buNone/>
            </a:pPr>
            <a:r>
              <a:rPr lang="en-US" sz="2000" dirty="0">
                <a:solidFill>
                  <a:schemeClr val="accent6">
                    <a:lumMod val="50000"/>
                  </a:schemeClr>
                </a:solidFill>
              </a:rPr>
              <a:t>We can make it failproof by making technology play its role well. As of now we have barcode based tags that are scanned during loading and unloading. We will be introducing RFID based reusable tags instead of barcodes. In every point of baggage transition we would be having RFID reader device to which confirms if the baggage is being misplaced, and as the RFID tags have a higher scan range as compared to barcode, the process would be smooth with minimal manual scans.</a:t>
            </a:r>
            <a:endParaRPr lang="en-IN" sz="2000" dirty="0">
              <a:solidFill>
                <a:schemeClr val="accent6">
                  <a:lumMod val="50000"/>
                </a:schemeClr>
              </a:solidFill>
            </a:endParaRPr>
          </a:p>
        </p:txBody>
      </p:sp>
      <p:pic>
        <p:nvPicPr>
          <p:cNvPr id="4098" name="Picture 2" descr="Top Considerations for RFID Tag Selection in Your Retail Project | RIS News">
            <a:extLst>
              <a:ext uri="{FF2B5EF4-FFF2-40B4-BE49-F238E27FC236}">
                <a16:creationId xmlns:a16="http://schemas.microsoft.com/office/drawing/2014/main" id="{7E64D543-4016-4F2F-9B09-0E2EB468B620}"/>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4865" b="79279" l="18502" r="83260">
                        <a14:foregroundMark x1="82379" y1="43243" x2="82379" y2="43243"/>
                        <a14:foregroundMark x1="81057" y1="54054" x2="80617" y2="67568"/>
                        <a14:foregroundMark x1="18502" y1="72523" x2="62115" y2="77027"/>
                        <a14:foregroundMark x1="65198" y1="78829" x2="80617" y2="70270"/>
                        <a14:foregroundMark x1="83260" y1="73423" x2="71366" y2="79279"/>
                      </a14:backgroundRemoval>
                    </a14:imgEffect>
                  </a14:imgLayer>
                </a14:imgProps>
              </a:ext>
              <a:ext uri="{28A0092B-C50C-407E-A947-70E740481C1C}">
                <a14:useLocalDpi xmlns:a14="http://schemas.microsoft.com/office/drawing/2010/main" val="0"/>
              </a:ext>
            </a:extLst>
          </a:blip>
          <a:srcRect l="10627" t="7027" r="9167" b="13172"/>
          <a:stretch/>
        </p:blipFill>
        <p:spPr bwMode="auto">
          <a:xfrm>
            <a:off x="10205545" y="5275842"/>
            <a:ext cx="1156138" cy="1124957"/>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Luggage Icon High Res Stock Images | Shutterstock">
            <a:extLst>
              <a:ext uri="{FF2B5EF4-FFF2-40B4-BE49-F238E27FC236}">
                <a16:creationId xmlns:a16="http://schemas.microsoft.com/office/drawing/2014/main" id="{5798BE41-EB47-44D5-9267-2501796A0837}"/>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0867" b="80546" l="10000" r="90000">
                        <a14:foregroundMark x1="50613" y1="62500" x2="50613" y2="62500"/>
                        <a14:foregroundMark x1="29755" y1="57143" x2="29755" y2="57143"/>
                        <a14:backgroundMark x1="73620" y1="55000" x2="73620" y2="55000"/>
                        <a14:backgroundMark x1="73620" y1="55000" x2="73620" y2="55000"/>
                        <a14:backgroundMark x1="73620" y1="55000" x2="70245" y2="59643"/>
                      </a14:backgroundRemoval>
                    </a14:imgEffect>
                  </a14:imgLayer>
                </a14:imgProps>
              </a:ext>
              <a:ext uri="{28A0092B-C50C-407E-A947-70E740481C1C}">
                <a14:useLocalDpi xmlns:a14="http://schemas.microsoft.com/office/drawing/2010/main" val="0"/>
              </a:ext>
            </a:extLst>
          </a:blip>
          <a:srcRect t="2157" b="10744"/>
          <a:stretch/>
        </p:blipFill>
        <p:spPr bwMode="auto">
          <a:xfrm>
            <a:off x="9045630" y="4971323"/>
            <a:ext cx="2256769" cy="1733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5962600"/>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63A41-83D7-4E5B-9D72-C71187A2D8C0}"/>
              </a:ext>
            </a:extLst>
          </p:cNvPr>
          <p:cNvSpPr>
            <a:spLocks noGrp="1"/>
          </p:cNvSpPr>
          <p:nvPr>
            <p:ph type="title"/>
          </p:nvPr>
        </p:nvSpPr>
        <p:spPr/>
        <p:txBody>
          <a:bodyPr/>
          <a:lstStyle/>
          <a:p>
            <a:r>
              <a:rPr lang="en-IN" sz="4400" dirty="0">
                <a:solidFill>
                  <a:schemeClr val="accent6">
                    <a:lumMod val="50000"/>
                  </a:schemeClr>
                </a:solidFill>
              </a:rPr>
              <a:t>Well tailored maps</a:t>
            </a:r>
            <a:endParaRPr lang="en-IN" dirty="0"/>
          </a:p>
        </p:txBody>
      </p:sp>
      <p:sp>
        <p:nvSpPr>
          <p:cNvPr id="3" name="Content Placeholder 2">
            <a:extLst>
              <a:ext uri="{FF2B5EF4-FFF2-40B4-BE49-F238E27FC236}">
                <a16:creationId xmlns:a16="http://schemas.microsoft.com/office/drawing/2014/main" id="{347F4290-D9C5-4E34-8C25-270BE453657D}"/>
              </a:ext>
            </a:extLst>
          </p:cNvPr>
          <p:cNvSpPr>
            <a:spLocks noGrp="1"/>
          </p:cNvSpPr>
          <p:nvPr>
            <p:ph idx="1"/>
          </p:nvPr>
        </p:nvSpPr>
        <p:spPr/>
        <p:txBody>
          <a:bodyPr/>
          <a:lstStyle/>
          <a:p>
            <a:pPr marL="45720" indent="0">
              <a:buNone/>
            </a:pPr>
            <a:r>
              <a:rPr lang="en-US" sz="2000" dirty="0">
                <a:solidFill>
                  <a:schemeClr val="accent6">
                    <a:lumMod val="50000"/>
                  </a:schemeClr>
                </a:solidFill>
              </a:rPr>
              <a:t>Getting directions in bigger airports can be sometimes difficult, even though we have static maps and volunteers to help us get to a point. By implementing a tailored resource for the traveler for his journey on his finger tips, is the solution we need to give.</a:t>
            </a:r>
          </a:p>
          <a:p>
            <a:pPr marL="45720" indent="0">
              <a:buNone/>
            </a:pPr>
            <a:r>
              <a:rPr lang="en-US" sz="2000" dirty="0">
                <a:solidFill>
                  <a:schemeClr val="accent6">
                    <a:lumMod val="50000"/>
                  </a:schemeClr>
                </a:solidFill>
              </a:rPr>
              <a:t>We provide the traveler best routes and ride guides from his/her residence to the airport by integrating with google maps API’s. Once reached the airport they will have an Augmented Reality based direction provider to get wherever they want within the airport. Some common routes and the traveler specific gates would be provided as a quick find option. This would make the travelers journey hassle free.</a:t>
            </a:r>
            <a:endParaRPr lang="en-IN" sz="2000" dirty="0">
              <a:solidFill>
                <a:schemeClr val="accent6">
                  <a:lumMod val="50000"/>
                </a:schemeClr>
              </a:solidFill>
            </a:endParaRPr>
          </a:p>
        </p:txBody>
      </p:sp>
      <p:pic>
        <p:nvPicPr>
          <p:cNvPr id="1026" name="Picture 2" descr="Google Maps AR navigation rolls out to Pixel users | VentureBeat">
            <a:extLst>
              <a:ext uri="{FF2B5EF4-FFF2-40B4-BE49-F238E27FC236}">
                <a16:creationId xmlns:a16="http://schemas.microsoft.com/office/drawing/2014/main" id="{711F99ED-8CB6-40C9-B8A7-19275AFDB300}"/>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9876155" y="5029200"/>
            <a:ext cx="1665605" cy="161988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ps | Google Blog">
            <a:extLst>
              <a:ext uri="{FF2B5EF4-FFF2-40B4-BE49-F238E27FC236}">
                <a16:creationId xmlns:a16="http://schemas.microsoft.com/office/drawing/2014/main" id="{FA39E7D4-7AFF-4FBE-839E-D91AF8EA58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26601" y="4892041"/>
            <a:ext cx="1049867" cy="10498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1526426"/>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63A41-83D7-4E5B-9D72-C71187A2D8C0}"/>
              </a:ext>
            </a:extLst>
          </p:cNvPr>
          <p:cNvSpPr>
            <a:spLocks noGrp="1"/>
          </p:cNvSpPr>
          <p:nvPr>
            <p:ph type="title"/>
          </p:nvPr>
        </p:nvSpPr>
        <p:spPr/>
        <p:txBody>
          <a:bodyPr/>
          <a:lstStyle/>
          <a:p>
            <a:r>
              <a:rPr lang="en-IN" sz="4400" dirty="0">
                <a:solidFill>
                  <a:schemeClr val="accent6">
                    <a:lumMod val="50000"/>
                  </a:schemeClr>
                </a:solidFill>
              </a:rPr>
              <a:t>Subscription based offerings</a:t>
            </a:r>
            <a:endParaRPr lang="en-IN" dirty="0"/>
          </a:p>
        </p:txBody>
      </p:sp>
      <p:sp>
        <p:nvSpPr>
          <p:cNvPr id="3" name="Content Placeholder 2">
            <a:extLst>
              <a:ext uri="{FF2B5EF4-FFF2-40B4-BE49-F238E27FC236}">
                <a16:creationId xmlns:a16="http://schemas.microsoft.com/office/drawing/2014/main" id="{347F4290-D9C5-4E34-8C25-270BE453657D}"/>
              </a:ext>
            </a:extLst>
          </p:cNvPr>
          <p:cNvSpPr>
            <a:spLocks noGrp="1"/>
          </p:cNvSpPr>
          <p:nvPr>
            <p:ph idx="1"/>
          </p:nvPr>
        </p:nvSpPr>
        <p:spPr/>
        <p:txBody>
          <a:bodyPr/>
          <a:lstStyle/>
          <a:p>
            <a:pPr marL="45720" indent="0">
              <a:buNone/>
            </a:pPr>
            <a:r>
              <a:rPr lang="en-US" sz="2000" dirty="0">
                <a:solidFill>
                  <a:schemeClr val="accent6">
                    <a:lumMod val="50000"/>
                  </a:schemeClr>
                </a:solidFill>
              </a:rPr>
              <a:t>Travelers can be divided as seasonal or frequent travelers depending on their job profiles or needs. As of now we are not tapping the opportunity to make their lives better and also revenue generations from the premium travelers</a:t>
            </a:r>
            <a:r>
              <a:rPr lang="en-IN" sz="2000" dirty="0">
                <a:solidFill>
                  <a:schemeClr val="accent6">
                    <a:lumMod val="50000"/>
                  </a:schemeClr>
                </a:solidFill>
              </a:rPr>
              <a:t>.</a:t>
            </a:r>
          </a:p>
          <a:p>
            <a:pPr marL="45720" indent="0">
              <a:buNone/>
            </a:pPr>
            <a:r>
              <a:rPr lang="en-IN" sz="2000" dirty="0">
                <a:solidFill>
                  <a:schemeClr val="accent6">
                    <a:lumMod val="50000"/>
                  </a:schemeClr>
                </a:solidFill>
              </a:rPr>
              <a:t>Subscription models allows them to get a tailored service as they want for every trip they take without them wanting to select services on every trips individually. It will also be giving them discounts and premium services at lower cost. By gaining more subscribers our company can take better future decisions on investments as a portion of audience and their needs are known, also it would increase the trust of our investors and partners to increase their business contracts with us.</a:t>
            </a:r>
            <a:endParaRPr lang="en-US" sz="2000" dirty="0">
              <a:solidFill>
                <a:schemeClr val="accent6">
                  <a:lumMod val="50000"/>
                </a:schemeClr>
              </a:solidFill>
            </a:endParaRPr>
          </a:p>
        </p:txBody>
      </p:sp>
      <p:pic>
        <p:nvPicPr>
          <p:cNvPr id="2050" name="Picture 2" descr="How Easy Is It To Become A Member With IIBA? | IIBA®">
            <a:extLst>
              <a:ext uri="{FF2B5EF4-FFF2-40B4-BE49-F238E27FC236}">
                <a16:creationId xmlns:a16="http://schemas.microsoft.com/office/drawing/2014/main" id="{4A10A14E-2DD2-47B9-BBA7-0A20C7ACEC05}"/>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093" b="91204" l="9896" r="89974">
                        <a14:foregroundMark x1="29167" y1="14583" x2="23047" y2="13194"/>
                        <a14:foregroundMark x1="25713" y1="29509" x2="21094" y2="21296"/>
                        <a14:foregroundMark x1="21094" y1="21296" x2="23828" y2="8796"/>
                        <a14:foregroundMark x1="23828" y1="8796" x2="30339" y2="5324"/>
                        <a14:foregroundMark x1="30339" y1="5324" x2="35938" y2="13889"/>
                        <a14:foregroundMark x1="35938" y1="13889" x2="34635" y2="25463"/>
                        <a14:foregroundMark x1="34635" y1="25463" x2="34425" y2="25703"/>
                        <a14:foregroundMark x1="19141" y1="67593" x2="20313" y2="55787"/>
                        <a14:foregroundMark x1="20313" y1="55787" x2="26042" y2="42593"/>
                        <a14:foregroundMark x1="26042" y1="42593" x2="32813" y2="40046"/>
                        <a14:foregroundMark x1="32813" y1="40046" x2="32813" y2="55159"/>
                        <a14:foregroundMark x1="30221" y1="71774" x2="28513" y2="72241"/>
                        <a14:foregroundMark x1="23609" y1="72617" x2="17839" y2="66667"/>
                        <a14:foregroundMark x1="17839" y1="66667" x2="16276" y2="52315"/>
                        <a14:foregroundMark x1="16276" y1="52315" x2="19799" y2="39442"/>
                        <a14:foregroundMark x1="33482" y1="35504" x2="38411" y2="38426"/>
                        <a14:foregroundMark x1="38411" y1="38426" x2="39193" y2="45602"/>
                        <a14:foregroundMark x1="57031" y1="26389" x2="44141" y2="34259"/>
                        <a14:foregroundMark x1="44141" y1="34259" x2="40885" y2="18519"/>
                        <a14:foregroundMark x1="40885" y1="18519" x2="51953" y2="6481"/>
                        <a14:foregroundMark x1="51953" y1="6481" x2="59766" y2="21759"/>
                        <a14:foregroundMark x1="59766" y1="21759" x2="55208" y2="31713"/>
                        <a14:foregroundMark x1="55208" y1="31713" x2="48958" y2="34954"/>
                        <a14:foregroundMark x1="48958" y1="34954" x2="46484" y2="34259"/>
                        <a14:foregroundMark x1="38932" y1="90509" x2="47005" y2="90046"/>
                        <a14:foregroundMark x1="47005" y1="90046" x2="61198" y2="91204"/>
                        <a14:foregroundMark x1="64453" y1="44213" x2="79948" y2="70602"/>
                        <a14:foregroundMark x1="79948" y1="70602" x2="80339" y2="71296"/>
                        <a14:foregroundMark x1="70833" y1="20833" x2="73698" y2="24769"/>
                        <a14:foregroundMark x1="79948" y1="39352" x2="80767" y2="39716"/>
                        <a14:foregroundMark x1="73698" y1="36574" x2="79948" y2="39352"/>
                        <a14:backgroundMark x1="81120" y1="39352" x2="81120" y2="39352"/>
                        <a14:backgroundMark x1="81120" y1="39352" x2="83854" y2="46759"/>
                        <a14:backgroundMark x1="24609" y1="32870" x2="33724" y2="30556"/>
                        <a14:backgroundMark x1="33724" y1="30556" x2="35286" y2="31250"/>
                        <a14:backgroundMark x1="22005" y1="35417" x2="21094" y2="34722"/>
                        <a14:backgroundMark x1="19531" y1="36806" x2="20703" y2="37269"/>
                        <a14:backgroundMark x1="22656" y1="34722" x2="22656" y2="34722"/>
                        <a14:backgroundMark x1="22656" y1="34722" x2="22656" y2="34722"/>
                        <a14:backgroundMark x1="22656" y1="34722" x2="24349" y2="34491"/>
                        <a14:backgroundMark x1="24349" y1="34491" x2="21354" y2="34491"/>
                        <a14:backgroundMark x1="34635" y1="55787" x2="33333" y2="67593"/>
                        <a14:backgroundMark x1="33333" y1="67593" x2="33594" y2="72454"/>
                        <a14:backgroundMark x1="33073" y1="67361" x2="32422" y2="67361"/>
                        <a14:backgroundMark x1="23307" y1="73380" x2="27604" y2="74537"/>
                      </a14:backgroundRemoval>
                    </a14:imgEffect>
                  </a14:imgLayer>
                </a14:imgProps>
              </a:ext>
              <a:ext uri="{28A0092B-C50C-407E-A947-70E740481C1C}">
                <a14:useLocalDpi xmlns:a14="http://schemas.microsoft.com/office/drawing/2010/main" val="0"/>
              </a:ext>
            </a:extLst>
          </a:blip>
          <a:srcRect/>
          <a:stretch>
            <a:fillRect/>
          </a:stretch>
        </p:blipFill>
        <p:spPr bwMode="auto">
          <a:xfrm>
            <a:off x="8727440" y="4726304"/>
            <a:ext cx="3464560" cy="1948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6205161"/>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2D7E061-9FA0-4931-8E80-8809957D5F36}"/>
              </a:ext>
            </a:extLst>
          </p:cNvPr>
          <p:cNvPicPr>
            <a:picLocks noChangeAspect="1"/>
          </p:cNvPicPr>
          <p:nvPr/>
        </p:nvPicPr>
        <p:blipFill>
          <a:blip r:embed="rId3"/>
          <a:stretch>
            <a:fillRect/>
          </a:stretch>
        </p:blipFill>
        <p:spPr>
          <a:xfrm>
            <a:off x="2535301" y="2996791"/>
            <a:ext cx="4241420" cy="3609229"/>
          </a:xfrm>
          <a:prstGeom prst="rect">
            <a:avLst/>
          </a:prstGeom>
          <a:ln w="28575">
            <a:solidFill>
              <a:schemeClr val="accent6">
                <a:lumMod val="60000"/>
                <a:lumOff val="40000"/>
              </a:schemeClr>
            </a:solidFill>
          </a:ln>
        </p:spPr>
      </p:pic>
      <p:sp>
        <p:nvSpPr>
          <p:cNvPr id="2" name="Title 1">
            <a:extLst>
              <a:ext uri="{FF2B5EF4-FFF2-40B4-BE49-F238E27FC236}">
                <a16:creationId xmlns:a16="http://schemas.microsoft.com/office/drawing/2014/main" id="{39F63A41-83D7-4E5B-9D72-C71187A2D8C0}"/>
              </a:ext>
            </a:extLst>
          </p:cNvPr>
          <p:cNvSpPr>
            <a:spLocks noGrp="1"/>
          </p:cNvSpPr>
          <p:nvPr>
            <p:ph type="title"/>
          </p:nvPr>
        </p:nvSpPr>
        <p:spPr>
          <a:xfrm>
            <a:off x="5740020" y="609600"/>
            <a:ext cx="6025260" cy="609600"/>
          </a:xfrm>
        </p:spPr>
        <p:txBody>
          <a:bodyPr>
            <a:noAutofit/>
          </a:bodyPr>
          <a:lstStyle/>
          <a:p>
            <a:r>
              <a:rPr lang="en-IN" sz="2800" dirty="0">
                <a:solidFill>
                  <a:schemeClr val="accent6">
                    <a:lumMod val="50000"/>
                  </a:schemeClr>
                </a:solidFill>
              </a:rPr>
              <a:t>Screenshots of tailored stay suggestions</a:t>
            </a:r>
            <a:endParaRPr lang="en-IN" sz="2800" dirty="0"/>
          </a:p>
        </p:txBody>
      </p:sp>
      <p:pic>
        <p:nvPicPr>
          <p:cNvPr id="7" name="Picture 6">
            <a:extLst>
              <a:ext uri="{FF2B5EF4-FFF2-40B4-BE49-F238E27FC236}">
                <a16:creationId xmlns:a16="http://schemas.microsoft.com/office/drawing/2014/main" id="{93C6CBBA-934F-42D0-B82D-6FFA3AAE9036}"/>
              </a:ext>
            </a:extLst>
          </p:cNvPr>
          <p:cNvPicPr>
            <a:picLocks noChangeAspect="1"/>
          </p:cNvPicPr>
          <p:nvPr/>
        </p:nvPicPr>
        <p:blipFill rotWithShape="1">
          <a:blip r:embed="rId4"/>
          <a:srcRect r="8873"/>
          <a:stretch/>
        </p:blipFill>
        <p:spPr>
          <a:xfrm>
            <a:off x="269620" y="323100"/>
            <a:ext cx="4840480" cy="3799840"/>
          </a:xfrm>
          <a:prstGeom prst="rect">
            <a:avLst/>
          </a:prstGeom>
          <a:ln w="28575">
            <a:solidFill>
              <a:schemeClr val="accent6">
                <a:lumMod val="60000"/>
                <a:lumOff val="40000"/>
              </a:schemeClr>
            </a:solidFill>
          </a:ln>
        </p:spPr>
      </p:pic>
      <p:pic>
        <p:nvPicPr>
          <p:cNvPr id="11" name="Picture 10">
            <a:extLst>
              <a:ext uri="{FF2B5EF4-FFF2-40B4-BE49-F238E27FC236}">
                <a16:creationId xmlns:a16="http://schemas.microsoft.com/office/drawing/2014/main" id="{022E31C5-B724-40C9-B4D9-B71A8D7F1117}"/>
              </a:ext>
            </a:extLst>
          </p:cNvPr>
          <p:cNvPicPr>
            <a:picLocks noChangeAspect="1"/>
          </p:cNvPicPr>
          <p:nvPr/>
        </p:nvPicPr>
        <p:blipFill>
          <a:blip r:embed="rId5"/>
          <a:stretch>
            <a:fillRect/>
          </a:stretch>
        </p:blipFill>
        <p:spPr>
          <a:xfrm>
            <a:off x="7294880" y="1838960"/>
            <a:ext cx="4627500" cy="3799840"/>
          </a:xfrm>
          <a:prstGeom prst="rect">
            <a:avLst/>
          </a:prstGeom>
        </p:spPr>
      </p:pic>
      <p:sp>
        <p:nvSpPr>
          <p:cNvPr id="12" name="TextBox 11">
            <a:extLst>
              <a:ext uri="{FF2B5EF4-FFF2-40B4-BE49-F238E27FC236}">
                <a16:creationId xmlns:a16="http://schemas.microsoft.com/office/drawing/2014/main" id="{415E9B80-15DC-4DBD-A394-279EF628E216}"/>
              </a:ext>
            </a:extLst>
          </p:cNvPr>
          <p:cNvSpPr txBox="1"/>
          <p:nvPr/>
        </p:nvSpPr>
        <p:spPr>
          <a:xfrm>
            <a:off x="269620" y="5315634"/>
            <a:ext cx="2875280" cy="646331"/>
          </a:xfrm>
          <a:prstGeom prst="rect">
            <a:avLst/>
          </a:prstGeom>
          <a:noFill/>
        </p:spPr>
        <p:txBody>
          <a:bodyPr wrap="square" rtlCol="0">
            <a:spAutoFit/>
          </a:bodyPr>
          <a:lstStyle/>
          <a:p>
            <a:r>
              <a:rPr lang="en-US" dirty="0"/>
              <a:t>Find the whole code in </a:t>
            </a:r>
            <a:r>
              <a:rPr lang="en-US" dirty="0" err="1"/>
              <a:t>github</a:t>
            </a:r>
            <a:r>
              <a:rPr lang="en-US" dirty="0"/>
              <a:t> repo</a:t>
            </a:r>
            <a:endParaRPr lang="en-IN" dirty="0"/>
          </a:p>
        </p:txBody>
      </p:sp>
    </p:spTree>
    <p:extLst>
      <p:ext uri="{BB962C8B-B14F-4D97-AF65-F5344CB8AC3E}">
        <p14:creationId xmlns:p14="http://schemas.microsoft.com/office/powerpoint/2010/main" val="284826895"/>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01BEA-0175-4D5B-B157-C4E5A2CA6098}"/>
              </a:ext>
            </a:extLst>
          </p:cNvPr>
          <p:cNvSpPr>
            <a:spLocks noGrp="1"/>
          </p:cNvSpPr>
          <p:nvPr>
            <p:ph type="title"/>
          </p:nvPr>
        </p:nvSpPr>
        <p:spPr>
          <a:xfrm>
            <a:off x="2245360" y="5963920"/>
            <a:ext cx="9753600" cy="670560"/>
          </a:xfrm>
        </p:spPr>
        <p:txBody>
          <a:bodyPr>
            <a:normAutofit/>
          </a:bodyPr>
          <a:lstStyle/>
          <a:p>
            <a:r>
              <a:rPr lang="en-US" sz="1600" b="1" dirty="0">
                <a:solidFill>
                  <a:schemeClr val="bg2">
                    <a:lumMod val="25000"/>
                  </a:schemeClr>
                </a:solidFill>
              </a:rPr>
              <a:t>Actions can be disruptive only with innovative minds, with an opportunity we promise to bring the change ..</a:t>
            </a:r>
            <a:endParaRPr lang="en-IN" sz="1600" b="1" dirty="0">
              <a:solidFill>
                <a:schemeClr val="bg2">
                  <a:lumMod val="25000"/>
                </a:schemeClr>
              </a:solidFill>
            </a:endParaRPr>
          </a:p>
        </p:txBody>
      </p:sp>
      <p:sp>
        <p:nvSpPr>
          <p:cNvPr id="4" name="Rectangle 3">
            <a:extLst>
              <a:ext uri="{FF2B5EF4-FFF2-40B4-BE49-F238E27FC236}">
                <a16:creationId xmlns:a16="http://schemas.microsoft.com/office/drawing/2014/main" id="{0CFB78E5-84CF-4554-9BB2-9374525B46DC}"/>
              </a:ext>
            </a:extLst>
          </p:cNvPr>
          <p:cNvSpPr/>
          <p:nvPr/>
        </p:nvSpPr>
        <p:spPr>
          <a:xfrm>
            <a:off x="4175760" y="2235200"/>
            <a:ext cx="3566160" cy="1656080"/>
          </a:xfrm>
          <a:prstGeom prst="rect">
            <a:avLst/>
          </a:prstGeom>
          <a:solidFill>
            <a:srgbClr val="FFFFFF"/>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solidFill>
                  <a:schemeClr val="bg2">
                    <a:lumMod val="25000"/>
                  </a:schemeClr>
                </a:solidFill>
              </a:rPr>
              <a:t>FIN</a:t>
            </a:r>
            <a:endParaRPr lang="en-IN" sz="8000" dirty="0">
              <a:solidFill>
                <a:schemeClr val="bg2">
                  <a:lumMod val="25000"/>
                </a:schemeClr>
              </a:solidFill>
            </a:endParaRPr>
          </a:p>
        </p:txBody>
      </p:sp>
    </p:spTree>
    <p:extLst>
      <p:ext uri="{BB962C8B-B14F-4D97-AF65-F5344CB8AC3E}">
        <p14:creationId xmlns:p14="http://schemas.microsoft.com/office/powerpoint/2010/main" val="728365559"/>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503F0-DC8E-4CC4-A437-BED19353D50D}"/>
              </a:ext>
            </a:extLst>
          </p:cNvPr>
          <p:cNvSpPr>
            <a:spLocks noGrp="1"/>
          </p:cNvSpPr>
          <p:nvPr>
            <p:ph type="title"/>
          </p:nvPr>
        </p:nvSpPr>
        <p:spPr>
          <a:xfrm>
            <a:off x="1158240" y="333673"/>
            <a:ext cx="9875520" cy="875367"/>
          </a:xfrm>
        </p:spPr>
        <p:txBody>
          <a:bodyPr/>
          <a:lstStyle/>
          <a:p>
            <a:pPr algn="ctr"/>
            <a:r>
              <a:rPr lang="en-US" b="1" dirty="0">
                <a:solidFill>
                  <a:schemeClr val="accent6">
                    <a:lumMod val="50000"/>
                  </a:schemeClr>
                </a:solidFill>
              </a:rPr>
              <a:t>Team Blueprint</a:t>
            </a:r>
            <a:endParaRPr lang="en-IN" b="1" dirty="0">
              <a:solidFill>
                <a:schemeClr val="accent6">
                  <a:lumMod val="50000"/>
                </a:schemeClr>
              </a:solidFill>
            </a:endParaRPr>
          </a:p>
        </p:txBody>
      </p:sp>
      <p:pic>
        <p:nvPicPr>
          <p:cNvPr id="1026" name="Picture 2" descr="Saurabh R Nayak">
            <a:extLst>
              <a:ext uri="{FF2B5EF4-FFF2-40B4-BE49-F238E27FC236}">
                <a16:creationId xmlns:a16="http://schemas.microsoft.com/office/drawing/2014/main" id="{46DA43A2-B16A-431D-893C-3269CDE956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7238" y="2717254"/>
            <a:ext cx="2354097" cy="235409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7AAE430F-845E-463B-B3F7-A1003171BE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292562">
            <a:off x="1526594" y="2651076"/>
            <a:ext cx="2236624" cy="234713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a:extLst>
              <a:ext uri="{FF2B5EF4-FFF2-40B4-BE49-F238E27FC236}">
                <a16:creationId xmlns:a16="http://schemas.microsoft.com/office/drawing/2014/main" id="{E3DD5950-5D0E-41F2-8AFC-2B0C1C6046AB}"/>
              </a:ext>
            </a:extLst>
          </p:cNvPr>
          <p:cNvSpPr txBox="1"/>
          <p:nvPr/>
        </p:nvSpPr>
        <p:spPr>
          <a:xfrm>
            <a:off x="867283" y="5466080"/>
            <a:ext cx="3247517" cy="738664"/>
          </a:xfrm>
          <a:prstGeom prst="rect">
            <a:avLst/>
          </a:prstGeom>
          <a:noFill/>
        </p:spPr>
        <p:txBody>
          <a:bodyPr wrap="square" rtlCol="0">
            <a:spAutoFit/>
          </a:bodyPr>
          <a:lstStyle/>
          <a:p>
            <a:pPr algn="ctr"/>
            <a:r>
              <a:rPr lang="en-US" sz="1400" b="1" dirty="0"/>
              <a:t>AKSHATA KULKARNI</a:t>
            </a:r>
          </a:p>
          <a:p>
            <a:pPr algn="ctr"/>
            <a:r>
              <a:rPr lang="en-US" sz="1400" dirty="0"/>
              <a:t>SOFTWARE DEVELOPER</a:t>
            </a:r>
          </a:p>
          <a:p>
            <a:pPr algn="ctr"/>
            <a:r>
              <a:rPr lang="en-US" sz="1400" dirty="0"/>
              <a:t>TOMPSON REUTERS</a:t>
            </a:r>
            <a:endParaRPr lang="en-IN" sz="1400" dirty="0"/>
          </a:p>
        </p:txBody>
      </p:sp>
      <p:pic>
        <p:nvPicPr>
          <p:cNvPr id="14" name="Picture 13">
            <a:extLst>
              <a:ext uri="{FF2B5EF4-FFF2-40B4-BE49-F238E27FC236}">
                <a16:creationId xmlns:a16="http://schemas.microsoft.com/office/drawing/2014/main" id="{A8A311A9-17A5-49A7-A6E8-2D6330E057DC}"/>
              </a:ext>
            </a:extLst>
          </p:cNvPr>
          <p:cNvPicPr>
            <a:picLocks noChangeAspect="1"/>
          </p:cNvPicPr>
          <p:nvPr/>
        </p:nvPicPr>
        <p:blipFill>
          <a:blip r:embed="rId4">
            <a:extLst>
              <a:ext uri="{28A0092B-C50C-407E-A947-70E740481C1C}">
                <a14:useLocalDpi xmlns:a14="http://schemas.microsoft.com/office/drawing/2010/main" val="0"/>
              </a:ext>
            </a:extLst>
          </a:blip>
          <a:srcRect t="1639" b="1639"/>
          <a:stretch/>
        </p:blipFill>
        <p:spPr>
          <a:xfrm>
            <a:off x="8387689" y="2717254"/>
            <a:ext cx="2354097" cy="235409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7" name="TextBox 16">
            <a:extLst>
              <a:ext uri="{FF2B5EF4-FFF2-40B4-BE49-F238E27FC236}">
                <a16:creationId xmlns:a16="http://schemas.microsoft.com/office/drawing/2014/main" id="{F15CC237-2433-4F53-9BFB-3D2B042D0592}"/>
              </a:ext>
            </a:extLst>
          </p:cNvPr>
          <p:cNvSpPr txBox="1"/>
          <p:nvPr/>
        </p:nvSpPr>
        <p:spPr>
          <a:xfrm>
            <a:off x="4370527" y="5466080"/>
            <a:ext cx="3247517" cy="738664"/>
          </a:xfrm>
          <a:prstGeom prst="rect">
            <a:avLst/>
          </a:prstGeom>
          <a:noFill/>
        </p:spPr>
        <p:txBody>
          <a:bodyPr wrap="square" rtlCol="0">
            <a:spAutoFit/>
          </a:bodyPr>
          <a:lstStyle/>
          <a:p>
            <a:pPr algn="ctr"/>
            <a:r>
              <a:rPr lang="en-US" sz="1400" b="1" dirty="0"/>
              <a:t>SAURABH R NAYAK</a:t>
            </a:r>
          </a:p>
          <a:p>
            <a:pPr algn="ctr"/>
            <a:r>
              <a:rPr lang="en-US" sz="1400" dirty="0"/>
              <a:t>SOFTWARE DEVELOPMENT ENGINEER</a:t>
            </a:r>
          </a:p>
          <a:p>
            <a:pPr algn="ctr"/>
            <a:r>
              <a:rPr lang="en-US" sz="1400" dirty="0"/>
              <a:t>INTEL CORPORATION</a:t>
            </a:r>
            <a:endParaRPr lang="en-IN" sz="1400" dirty="0"/>
          </a:p>
        </p:txBody>
      </p:sp>
      <p:sp>
        <p:nvSpPr>
          <p:cNvPr id="18" name="TextBox 17">
            <a:extLst>
              <a:ext uri="{FF2B5EF4-FFF2-40B4-BE49-F238E27FC236}">
                <a16:creationId xmlns:a16="http://schemas.microsoft.com/office/drawing/2014/main" id="{53939DEE-08FE-4F10-AEA7-99B5FBAE10B1}"/>
              </a:ext>
            </a:extLst>
          </p:cNvPr>
          <p:cNvSpPr txBox="1"/>
          <p:nvPr/>
        </p:nvSpPr>
        <p:spPr>
          <a:xfrm>
            <a:off x="7940978" y="5466079"/>
            <a:ext cx="3247517" cy="738664"/>
          </a:xfrm>
          <a:prstGeom prst="rect">
            <a:avLst/>
          </a:prstGeom>
          <a:noFill/>
        </p:spPr>
        <p:txBody>
          <a:bodyPr wrap="square" rtlCol="0">
            <a:spAutoFit/>
          </a:bodyPr>
          <a:lstStyle/>
          <a:p>
            <a:pPr algn="ctr"/>
            <a:r>
              <a:rPr lang="en-US" sz="1400" b="1" dirty="0"/>
              <a:t>VAISHNAVI KULKARNI</a:t>
            </a:r>
          </a:p>
          <a:p>
            <a:pPr algn="ctr"/>
            <a:r>
              <a:rPr lang="en-US" sz="1400" dirty="0"/>
              <a:t>SOFTWARE VALIDATION ENGINEER</a:t>
            </a:r>
          </a:p>
          <a:p>
            <a:pPr algn="ctr"/>
            <a:r>
              <a:rPr lang="en-US" sz="1400" dirty="0"/>
              <a:t>CAPGEMINI </a:t>
            </a:r>
            <a:endParaRPr lang="en-IN" sz="1400" dirty="0"/>
          </a:p>
        </p:txBody>
      </p:sp>
      <p:sp>
        <p:nvSpPr>
          <p:cNvPr id="15" name="TextBox 14">
            <a:extLst>
              <a:ext uri="{FF2B5EF4-FFF2-40B4-BE49-F238E27FC236}">
                <a16:creationId xmlns:a16="http://schemas.microsoft.com/office/drawing/2014/main" id="{DE889F58-B181-4D64-81F7-4EA5ABBCCD96}"/>
              </a:ext>
            </a:extLst>
          </p:cNvPr>
          <p:cNvSpPr txBox="1"/>
          <p:nvPr/>
        </p:nvSpPr>
        <p:spPr>
          <a:xfrm>
            <a:off x="1046480" y="1351280"/>
            <a:ext cx="9875520" cy="400110"/>
          </a:xfrm>
          <a:prstGeom prst="rect">
            <a:avLst/>
          </a:prstGeom>
          <a:noFill/>
        </p:spPr>
        <p:txBody>
          <a:bodyPr wrap="square" rtlCol="0">
            <a:spAutoFit/>
          </a:bodyPr>
          <a:lstStyle/>
          <a:p>
            <a:pPr algn="ctr"/>
            <a:r>
              <a:rPr lang="en-US" sz="2000" dirty="0"/>
              <a:t>We provide ideas and strategies to disrupt airport ecosystem</a:t>
            </a:r>
            <a:endParaRPr lang="en-IN" sz="2000" dirty="0"/>
          </a:p>
        </p:txBody>
      </p:sp>
    </p:spTree>
    <p:extLst>
      <p:ext uri="{BB962C8B-B14F-4D97-AF65-F5344CB8AC3E}">
        <p14:creationId xmlns:p14="http://schemas.microsoft.com/office/powerpoint/2010/main" val="3137747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503F0-DC8E-4CC4-A437-BED19353D50D}"/>
              </a:ext>
            </a:extLst>
          </p:cNvPr>
          <p:cNvSpPr>
            <a:spLocks noGrp="1"/>
          </p:cNvSpPr>
          <p:nvPr>
            <p:ph type="title"/>
          </p:nvPr>
        </p:nvSpPr>
        <p:spPr/>
        <p:txBody>
          <a:bodyPr/>
          <a:lstStyle/>
          <a:p>
            <a:r>
              <a:rPr lang="en-US" b="1" dirty="0">
                <a:solidFill>
                  <a:schemeClr val="accent6">
                    <a:lumMod val="50000"/>
                  </a:schemeClr>
                </a:solidFill>
              </a:rPr>
              <a:t>Vision</a:t>
            </a:r>
            <a:endParaRPr lang="en-IN" b="1" dirty="0">
              <a:solidFill>
                <a:schemeClr val="accent6">
                  <a:lumMod val="50000"/>
                </a:schemeClr>
              </a:solidFill>
            </a:endParaRPr>
          </a:p>
        </p:txBody>
      </p:sp>
      <p:sp>
        <p:nvSpPr>
          <p:cNvPr id="3" name="Content Placeholder 2">
            <a:extLst>
              <a:ext uri="{FF2B5EF4-FFF2-40B4-BE49-F238E27FC236}">
                <a16:creationId xmlns:a16="http://schemas.microsoft.com/office/drawing/2014/main" id="{3B246C87-C5A7-4DB4-ACF9-049E5101918E}"/>
              </a:ext>
            </a:extLst>
          </p:cNvPr>
          <p:cNvSpPr>
            <a:spLocks noGrp="1"/>
          </p:cNvSpPr>
          <p:nvPr>
            <p:ph idx="1"/>
          </p:nvPr>
        </p:nvSpPr>
        <p:spPr/>
        <p:txBody>
          <a:bodyPr/>
          <a:lstStyle/>
          <a:p>
            <a:pPr marL="45720" indent="0">
              <a:buNone/>
            </a:pPr>
            <a:r>
              <a:rPr lang="en-US" sz="2800" dirty="0">
                <a:solidFill>
                  <a:schemeClr val="accent6">
                    <a:lumMod val="50000"/>
                  </a:schemeClr>
                </a:solidFill>
              </a:rPr>
              <a:t>Revolutionize the airport ecosystem for enhancing the customer experience by bringing digital transformations and expanding the </a:t>
            </a:r>
            <a:r>
              <a:rPr lang="en-IN" sz="2800" dirty="0">
                <a:solidFill>
                  <a:schemeClr val="accent6">
                    <a:lumMod val="50000"/>
                  </a:schemeClr>
                </a:solidFill>
              </a:rPr>
              <a:t>amenities</a:t>
            </a:r>
            <a:r>
              <a:rPr lang="en-US" sz="2800" dirty="0">
                <a:solidFill>
                  <a:schemeClr val="accent6">
                    <a:lumMod val="50000"/>
                  </a:schemeClr>
                </a:solidFill>
              </a:rPr>
              <a:t> with more partners on board.</a:t>
            </a:r>
            <a:endParaRPr lang="en-IN" dirty="0">
              <a:solidFill>
                <a:schemeClr val="accent6">
                  <a:lumMod val="50000"/>
                </a:schemeClr>
              </a:solidFill>
            </a:endParaRPr>
          </a:p>
        </p:txBody>
      </p:sp>
    </p:spTree>
    <p:extLst>
      <p:ext uri="{BB962C8B-B14F-4D97-AF65-F5344CB8AC3E}">
        <p14:creationId xmlns:p14="http://schemas.microsoft.com/office/powerpoint/2010/main" val="3290492811"/>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13" name="Hexagon 12">
            <a:extLst>
              <a:ext uri="{FF2B5EF4-FFF2-40B4-BE49-F238E27FC236}">
                <a16:creationId xmlns:a16="http://schemas.microsoft.com/office/drawing/2014/main" id="{A5E047F9-EC03-4CDE-ABAE-EBEF5ED18AD8}"/>
              </a:ext>
            </a:extLst>
          </p:cNvPr>
          <p:cNvSpPr/>
          <p:nvPr/>
        </p:nvSpPr>
        <p:spPr>
          <a:xfrm>
            <a:off x="4312954" y="2054116"/>
            <a:ext cx="3418840" cy="2762756"/>
          </a:xfrm>
          <a:prstGeom prst="hexagon">
            <a:avLst>
              <a:gd name="adj" fmla="val 31415"/>
              <a:gd name="vf" fmla="val 115470"/>
            </a:avLst>
          </a:prstGeom>
          <a:solidFill>
            <a:schemeClr val="accent2">
              <a:lumMod val="20000"/>
              <a:lumOff val="80000"/>
            </a:schemeClr>
          </a:solid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37024295-A98D-42D2-90CA-5B17EA4484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4867" y="2577188"/>
            <a:ext cx="3556524" cy="1500628"/>
          </a:xfrm>
          <a:prstGeom prst="rect">
            <a:avLst/>
          </a:prstGeom>
        </p:spPr>
      </p:pic>
      <p:sp>
        <p:nvSpPr>
          <p:cNvPr id="18" name="Hexagon 17">
            <a:extLst>
              <a:ext uri="{FF2B5EF4-FFF2-40B4-BE49-F238E27FC236}">
                <a16:creationId xmlns:a16="http://schemas.microsoft.com/office/drawing/2014/main" id="{6B52C97B-0E40-4F14-BF44-4F24F830776A}"/>
              </a:ext>
            </a:extLst>
          </p:cNvPr>
          <p:cNvSpPr/>
          <p:nvPr/>
        </p:nvSpPr>
        <p:spPr>
          <a:xfrm flipH="1">
            <a:off x="2691115" y="2033098"/>
            <a:ext cx="1645131" cy="1351462"/>
          </a:xfrm>
          <a:prstGeom prst="hexagon">
            <a:avLst>
              <a:gd name="adj" fmla="val 31415"/>
              <a:gd name="vf" fmla="val 115470"/>
            </a:avLst>
          </a:prstGeom>
          <a:solidFill>
            <a:srgbClr val="FEF9CA"/>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Hexagon 19">
            <a:extLst>
              <a:ext uri="{FF2B5EF4-FFF2-40B4-BE49-F238E27FC236}">
                <a16:creationId xmlns:a16="http://schemas.microsoft.com/office/drawing/2014/main" id="{AD474E45-B008-42FE-B3A8-B36C1C1FEB12}"/>
              </a:ext>
            </a:extLst>
          </p:cNvPr>
          <p:cNvSpPr/>
          <p:nvPr/>
        </p:nvSpPr>
        <p:spPr>
          <a:xfrm flipH="1">
            <a:off x="1233886" y="1208777"/>
            <a:ext cx="1645131" cy="1351462"/>
          </a:xfrm>
          <a:prstGeom prst="hexagon">
            <a:avLst>
              <a:gd name="adj" fmla="val 31415"/>
              <a:gd name="vf" fmla="val 115470"/>
            </a:avLst>
          </a:prstGeom>
          <a:solidFill>
            <a:srgbClr val="FEF9CA"/>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Hexagon 20">
            <a:extLst>
              <a:ext uri="{FF2B5EF4-FFF2-40B4-BE49-F238E27FC236}">
                <a16:creationId xmlns:a16="http://schemas.microsoft.com/office/drawing/2014/main" id="{552BECA4-6447-4888-9B9B-9F50C6A6DCD4}"/>
              </a:ext>
            </a:extLst>
          </p:cNvPr>
          <p:cNvSpPr/>
          <p:nvPr/>
        </p:nvSpPr>
        <p:spPr>
          <a:xfrm flipH="1">
            <a:off x="2794297" y="5162921"/>
            <a:ext cx="1645131" cy="1351462"/>
          </a:xfrm>
          <a:prstGeom prst="hexagon">
            <a:avLst>
              <a:gd name="adj" fmla="val 31415"/>
              <a:gd name="vf" fmla="val 115470"/>
            </a:avLst>
          </a:prstGeom>
          <a:solidFill>
            <a:srgbClr val="FEF9CA"/>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lumMod val="50000"/>
                  </a:schemeClr>
                </a:solidFill>
              </a:rPr>
              <a:t>B</a:t>
            </a:r>
            <a:r>
              <a:rPr lang="en-US" sz="1800" dirty="0">
                <a:solidFill>
                  <a:schemeClr val="accent6">
                    <a:lumMod val="50000"/>
                  </a:schemeClr>
                </a:solidFill>
              </a:rPr>
              <a:t>aggage handling</a:t>
            </a:r>
            <a:endParaRPr lang="en-IN" dirty="0"/>
          </a:p>
        </p:txBody>
      </p:sp>
      <p:sp>
        <p:nvSpPr>
          <p:cNvPr id="22" name="Hexagon 21">
            <a:extLst>
              <a:ext uri="{FF2B5EF4-FFF2-40B4-BE49-F238E27FC236}">
                <a16:creationId xmlns:a16="http://schemas.microsoft.com/office/drawing/2014/main" id="{B673BAEE-B097-4E1D-AEF9-E4A666D8BCC6}"/>
              </a:ext>
            </a:extLst>
          </p:cNvPr>
          <p:cNvSpPr/>
          <p:nvPr/>
        </p:nvSpPr>
        <p:spPr>
          <a:xfrm flipH="1">
            <a:off x="1233885" y="4416498"/>
            <a:ext cx="1645131" cy="1351462"/>
          </a:xfrm>
          <a:prstGeom prst="hexagon">
            <a:avLst>
              <a:gd name="adj" fmla="val 31415"/>
              <a:gd name="vf" fmla="val 115470"/>
            </a:avLst>
          </a:prstGeom>
          <a:solidFill>
            <a:srgbClr val="FEF9CA"/>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solidFill>
                  <a:schemeClr val="accent6">
                    <a:lumMod val="50000"/>
                  </a:schemeClr>
                </a:solidFill>
              </a:rPr>
              <a:t>S</a:t>
            </a:r>
            <a:r>
              <a:rPr lang="en-IN" sz="1800">
                <a:solidFill>
                  <a:schemeClr val="accent6">
                    <a:lumMod val="50000"/>
                  </a:schemeClr>
                </a:solidFill>
              </a:rPr>
              <a:t>ilent airports</a:t>
            </a:r>
            <a:endParaRPr lang="en-IN" dirty="0"/>
          </a:p>
        </p:txBody>
      </p:sp>
      <p:sp>
        <p:nvSpPr>
          <p:cNvPr id="23" name="Hexagon 22">
            <a:extLst>
              <a:ext uri="{FF2B5EF4-FFF2-40B4-BE49-F238E27FC236}">
                <a16:creationId xmlns:a16="http://schemas.microsoft.com/office/drawing/2014/main" id="{01F6D48F-55A8-48F9-85E3-8BF690880B08}"/>
              </a:ext>
            </a:extLst>
          </p:cNvPr>
          <p:cNvSpPr/>
          <p:nvPr/>
        </p:nvSpPr>
        <p:spPr>
          <a:xfrm flipH="1">
            <a:off x="2689751" y="419994"/>
            <a:ext cx="1645131" cy="1351462"/>
          </a:xfrm>
          <a:prstGeom prst="hexagon">
            <a:avLst>
              <a:gd name="adj" fmla="val 31415"/>
              <a:gd name="vf" fmla="val 115470"/>
            </a:avLst>
          </a:prstGeom>
          <a:solidFill>
            <a:srgbClr val="FEF9CA"/>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solidFill>
                  <a:schemeClr val="accent6">
                    <a:lumMod val="50000"/>
                  </a:schemeClr>
                </a:solidFill>
              </a:rPr>
              <a:t>Pickup and drop</a:t>
            </a:r>
            <a:endParaRPr lang="en-IN" dirty="0"/>
          </a:p>
        </p:txBody>
      </p:sp>
      <p:sp>
        <p:nvSpPr>
          <p:cNvPr id="24" name="Hexagon 23">
            <a:extLst>
              <a:ext uri="{FF2B5EF4-FFF2-40B4-BE49-F238E27FC236}">
                <a16:creationId xmlns:a16="http://schemas.microsoft.com/office/drawing/2014/main" id="{05777927-3E83-4841-8D3B-B495E7DD84F7}"/>
              </a:ext>
            </a:extLst>
          </p:cNvPr>
          <p:cNvSpPr/>
          <p:nvPr/>
        </p:nvSpPr>
        <p:spPr>
          <a:xfrm flipH="1">
            <a:off x="2721911" y="3618112"/>
            <a:ext cx="1645131" cy="1351462"/>
          </a:xfrm>
          <a:prstGeom prst="hexagon">
            <a:avLst>
              <a:gd name="adj" fmla="val 31415"/>
              <a:gd name="vf" fmla="val 115470"/>
            </a:avLst>
          </a:prstGeom>
          <a:solidFill>
            <a:srgbClr val="FEF9CA"/>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accent6">
                    <a:lumMod val="50000"/>
                  </a:schemeClr>
                </a:solidFill>
              </a:rPr>
              <a:t>Higher sales</a:t>
            </a:r>
            <a:endParaRPr lang="en-IN" dirty="0"/>
          </a:p>
        </p:txBody>
      </p:sp>
      <p:sp>
        <p:nvSpPr>
          <p:cNvPr id="27" name="Hexagon 26">
            <a:extLst>
              <a:ext uri="{FF2B5EF4-FFF2-40B4-BE49-F238E27FC236}">
                <a16:creationId xmlns:a16="http://schemas.microsoft.com/office/drawing/2014/main" id="{3C568323-F487-4602-A742-E35F6CBA2BB0}"/>
              </a:ext>
            </a:extLst>
          </p:cNvPr>
          <p:cNvSpPr/>
          <p:nvPr/>
        </p:nvSpPr>
        <p:spPr>
          <a:xfrm>
            <a:off x="7659152" y="2005007"/>
            <a:ext cx="1645131" cy="1351462"/>
          </a:xfrm>
          <a:prstGeom prst="hexagon">
            <a:avLst>
              <a:gd name="adj" fmla="val 31415"/>
              <a:gd name="vf" fmla="val 115470"/>
            </a:avLst>
          </a:prstGeom>
          <a:solidFill>
            <a:srgbClr val="FDCBE3"/>
          </a:solidFill>
          <a:ln w="38100">
            <a:solidFill>
              <a:srgbClr val="6C4F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Hexagon 27">
            <a:extLst>
              <a:ext uri="{FF2B5EF4-FFF2-40B4-BE49-F238E27FC236}">
                <a16:creationId xmlns:a16="http://schemas.microsoft.com/office/drawing/2014/main" id="{1F9A693B-05B0-44B5-BEE0-D668006DBD6C}"/>
              </a:ext>
            </a:extLst>
          </p:cNvPr>
          <p:cNvSpPr/>
          <p:nvPr/>
        </p:nvSpPr>
        <p:spPr>
          <a:xfrm>
            <a:off x="9132263" y="2793790"/>
            <a:ext cx="1645131" cy="1351462"/>
          </a:xfrm>
          <a:prstGeom prst="hexagon">
            <a:avLst>
              <a:gd name="adj" fmla="val 31415"/>
              <a:gd name="vf" fmla="val 115470"/>
            </a:avLst>
          </a:prstGeom>
          <a:solidFill>
            <a:srgbClr val="FDCBE3"/>
          </a:solidFill>
          <a:ln w="38100">
            <a:solidFill>
              <a:srgbClr val="6C4F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800" dirty="0">
              <a:solidFill>
                <a:schemeClr val="accent6">
                  <a:lumMod val="50000"/>
                </a:schemeClr>
              </a:solidFill>
            </a:endParaRPr>
          </a:p>
        </p:txBody>
      </p:sp>
      <p:sp>
        <p:nvSpPr>
          <p:cNvPr id="29" name="Hexagon 28">
            <a:extLst>
              <a:ext uri="{FF2B5EF4-FFF2-40B4-BE49-F238E27FC236}">
                <a16:creationId xmlns:a16="http://schemas.microsoft.com/office/drawing/2014/main" id="{1F2A4D42-955F-4263-A6E1-0DF774F18AEE}"/>
              </a:ext>
            </a:extLst>
          </p:cNvPr>
          <p:cNvSpPr/>
          <p:nvPr/>
        </p:nvSpPr>
        <p:spPr>
          <a:xfrm>
            <a:off x="9136989" y="1208777"/>
            <a:ext cx="1645131" cy="1351462"/>
          </a:xfrm>
          <a:prstGeom prst="hexagon">
            <a:avLst>
              <a:gd name="adj" fmla="val 31415"/>
              <a:gd name="vf" fmla="val 115470"/>
            </a:avLst>
          </a:prstGeom>
          <a:solidFill>
            <a:srgbClr val="FDCBE3"/>
          </a:solidFill>
          <a:ln w="38100">
            <a:solidFill>
              <a:srgbClr val="6C4F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Hexagon 29">
            <a:extLst>
              <a:ext uri="{FF2B5EF4-FFF2-40B4-BE49-F238E27FC236}">
                <a16:creationId xmlns:a16="http://schemas.microsoft.com/office/drawing/2014/main" id="{DFF78C88-9F59-4270-8B4F-BD8C4582EDFA}"/>
              </a:ext>
            </a:extLst>
          </p:cNvPr>
          <p:cNvSpPr/>
          <p:nvPr/>
        </p:nvSpPr>
        <p:spPr>
          <a:xfrm>
            <a:off x="7592110" y="5175033"/>
            <a:ext cx="1645131" cy="1351462"/>
          </a:xfrm>
          <a:prstGeom prst="hexagon">
            <a:avLst>
              <a:gd name="adj" fmla="val 31415"/>
              <a:gd name="vf" fmla="val 115470"/>
            </a:avLst>
          </a:prstGeom>
          <a:solidFill>
            <a:srgbClr val="FDCBE3"/>
          </a:solidFill>
          <a:ln w="38100">
            <a:solidFill>
              <a:srgbClr val="6C4F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Hexagon 30">
            <a:extLst>
              <a:ext uri="{FF2B5EF4-FFF2-40B4-BE49-F238E27FC236}">
                <a16:creationId xmlns:a16="http://schemas.microsoft.com/office/drawing/2014/main" id="{3AB1CBA1-4919-40FB-8EF8-17AA1456B553}"/>
              </a:ext>
            </a:extLst>
          </p:cNvPr>
          <p:cNvSpPr/>
          <p:nvPr/>
        </p:nvSpPr>
        <p:spPr>
          <a:xfrm>
            <a:off x="9132262" y="4444200"/>
            <a:ext cx="1645131" cy="1351462"/>
          </a:xfrm>
          <a:prstGeom prst="hexagon">
            <a:avLst>
              <a:gd name="adj" fmla="val 31415"/>
              <a:gd name="vf" fmla="val 115470"/>
            </a:avLst>
          </a:prstGeom>
          <a:solidFill>
            <a:srgbClr val="FDCBE3"/>
          </a:solidFill>
          <a:ln w="38100">
            <a:solidFill>
              <a:srgbClr val="6C4F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Hexagon 31">
            <a:extLst>
              <a:ext uri="{FF2B5EF4-FFF2-40B4-BE49-F238E27FC236}">
                <a16:creationId xmlns:a16="http://schemas.microsoft.com/office/drawing/2014/main" id="{08D5D3BF-C1B5-4846-9B46-ACD4A8C362D9}"/>
              </a:ext>
            </a:extLst>
          </p:cNvPr>
          <p:cNvSpPr/>
          <p:nvPr/>
        </p:nvSpPr>
        <p:spPr>
          <a:xfrm>
            <a:off x="7598511" y="419994"/>
            <a:ext cx="1645131" cy="1351462"/>
          </a:xfrm>
          <a:prstGeom prst="hexagon">
            <a:avLst>
              <a:gd name="adj" fmla="val 31415"/>
              <a:gd name="vf" fmla="val 115470"/>
            </a:avLst>
          </a:prstGeom>
          <a:solidFill>
            <a:srgbClr val="FDCBE3"/>
          </a:solidFill>
          <a:ln w="38100">
            <a:solidFill>
              <a:srgbClr val="6C4F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3" name="Hexagon 32">
            <a:extLst>
              <a:ext uri="{FF2B5EF4-FFF2-40B4-BE49-F238E27FC236}">
                <a16:creationId xmlns:a16="http://schemas.microsoft.com/office/drawing/2014/main" id="{70932775-9F4D-453C-93C1-6A6A5ABBD34F}"/>
              </a:ext>
            </a:extLst>
          </p:cNvPr>
          <p:cNvSpPr/>
          <p:nvPr/>
        </p:nvSpPr>
        <p:spPr>
          <a:xfrm>
            <a:off x="7685114" y="3590020"/>
            <a:ext cx="1645131" cy="1351462"/>
          </a:xfrm>
          <a:prstGeom prst="hexagon">
            <a:avLst>
              <a:gd name="adj" fmla="val 31415"/>
              <a:gd name="vf" fmla="val 115470"/>
            </a:avLst>
          </a:prstGeom>
          <a:solidFill>
            <a:srgbClr val="FDCBE3"/>
          </a:solidFill>
          <a:ln w="38100">
            <a:solidFill>
              <a:srgbClr val="6C4F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4" name="TextBox 33">
            <a:extLst>
              <a:ext uri="{FF2B5EF4-FFF2-40B4-BE49-F238E27FC236}">
                <a16:creationId xmlns:a16="http://schemas.microsoft.com/office/drawing/2014/main" id="{BE23D3F3-F59E-4284-971F-394E7AFDE131}"/>
              </a:ext>
            </a:extLst>
          </p:cNvPr>
          <p:cNvSpPr txBox="1"/>
          <p:nvPr/>
        </p:nvSpPr>
        <p:spPr>
          <a:xfrm>
            <a:off x="1111753" y="1607066"/>
            <a:ext cx="1885046" cy="923330"/>
          </a:xfrm>
          <a:prstGeom prst="rect">
            <a:avLst/>
          </a:prstGeom>
          <a:noFill/>
          <a:ln w="38100">
            <a:noFill/>
          </a:ln>
        </p:spPr>
        <p:txBody>
          <a:bodyPr wrap="square" rtlCol="0">
            <a:spAutoFit/>
          </a:bodyPr>
          <a:lstStyle>
            <a:defPPr>
              <a:defRPr lang="en-US"/>
            </a:defPPr>
            <a:lvl1pPr algn="ctr"/>
          </a:lstStyle>
          <a:p>
            <a:r>
              <a:rPr lang="en-IN" dirty="0">
                <a:solidFill>
                  <a:schemeClr val="accent6">
                    <a:lumMod val="50000"/>
                  </a:schemeClr>
                </a:solidFill>
              </a:rPr>
              <a:t>Entertainment offerings</a:t>
            </a:r>
          </a:p>
          <a:p>
            <a:endParaRPr lang="en-IN" dirty="0"/>
          </a:p>
        </p:txBody>
      </p:sp>
      <p:sp>
        <p:nvSpPr>
          <p:cNvPr id="35" name="TextBox 34">
            <a:extLst>
              <a:ext uri="{FF2B5EF4-FFF2-40B4-BE49-F238E27FC236}">
                <a16:creationId xmlns:a16="http://schemas.microsoft.com/office/drawing/2014/main" id="{8F003F34-959F-47A1-99A3-44E146651AFB}"/>
              </a:ext>
            </a:extLst>
          </p:cNvPr>
          <p:cNvSpPr txBox="1"/>
          <p:nvPr/>
        </p:nvSpPr>
        <p:spPr>
          <a:xfrm>
            <a:off x="2624563" y="2414403"/>
            <a:ext cx="1885046" cy="630942"/>
          </a:xfrm>
          <a:prstGeom prst="rect">
            <a:avLst/>
          </a:prstGeom>
          <a:noFill/>
          <a:ln w="38100">
            <a:noFill/>
          </a:ln>
        </p:spPr>
        <p:txBody>
          <a:bodyPr wrap="square" rtlCol="0">
            <a:spAutoFit/>
          </a:bodyPr>
          <a:lstStyle>
            <a:defPPr>
              <a:defRPr lang="en-US"/>
            </a:defPPr>
            <a:lvl1pPr algn="ctr"/>
          </a:lstStyle>
          <a:p>
            <a:r>
              <a:rPr lang="en-US" dirty="0">
                <a:solidFill>
                  <a:schemeClr val="accent6">
                    <a:lumMod val="50000"/>
                  </a:schemeClr>
                </a:solidFill>
              </a:rPr>
              <a:t>Subscription offerings</a:t>
            </a:r>
          </a:p>
        </p:txBody>
      </p:sp>
      <p:sp>
        <p:nvSpPr>
          <p:cNvPr id="36" name="Hexagon 35">
            <a:extLst>
              <a:ext uri="{FF2B5EF4-FFF2-40B4-BE49-F238E27FC236}">
                <a16:creationId xmlns:a16="http://schemas.microsoft.com/office/drawing/2014/main" id="{BAF34387-6CAF-4752-A395-FFCEC3DF9942}"/>
              </a:ext>
            </a:extLst>
          </p:cNvPr>
          <p:cNvSpPr/>
          <p:nvPr/>
        </p:nvSpPr>
        <p:spPr>
          <a:xfrm flipH="1">
            <a:off x="1244123" y="2834163"/>
            <a:ext cx="1645131" cy="1351462"/>
          </a:xfrm>
          <a:prstGeom prst="hexagon">
            <a:avLst>
              <a:gd name="adj" fmla="val 31415"/>
              <a:gd name="vf" fmla="val 115470"/>
            </a:avLst>
          </a:prstGeom>
          <a:solidFill>
            <a:srgbClr val="FEF9CA"/>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solidFill>
                  <a:schemeClr val="accent6">
                    <a:lumMod val="50000"/>
                  </a:schemeClr>
                </a:solidFill>
              </a:rPr>
              <a:t>T</a:t>
            </a:r>
            <a:r>
              <a:rPr lang="en-IN" sz="1800">
                <a:solidFill>
                  <a:schemeClr val="accent6">
                    <a:lumMod val="50000"/>
                  </a:schemeClr>
                </a:solidFill>
              </a:rPr>
              <a:t>ailored maps</a:t>
            </a:r>
            <a:endParaRPr lang="en-IN" dirty="0"/>
          </a:p>
        </p:txBody>
      </p:sp>
      <p:sp>
        <p:nvSpPr>
          <p:cNvPr id="37" name="TextBox 36">
            <a:extLst>
              <a:ext uri="{FF2B5EF4-FFF2-40B4-BE49-F238E27FC236}">
                <a16:creationId xmlns:a16="http://schemas.microsoft.com/office/drawing/2014/main" id="{EEE86CC2-510D-4976-A5AA-A57721CDB7BF}"/>
              </a:ext>
            </a:extLst>
          </p:cNvPr>
          <p:cNvSpPr txBox="1"/>
          <p:nvPr/>
        </p:nvSpPr>
        <p:spPr>
          <a:xfrm>
            <a:off x="7611084" y="802540"/>
            <a:ext cx="1645131" cy="646331"/>
          </a:xfrm>
          <a:prstGeom prst="rect">
            <a:avLst/>
          </a:prstGeom>
          <a:noFill/>
          <a:ln w="38100">
            <a:noFill/>
          </a:ln>
        </p:spPr>
        <p:txBody>
          <a:bodyPr wrap="square" rtlCol="0">
            <a:spAutoFit/>
          </a:bodyPr>
          <a:lstStyle/>
          <a:p>
            <a:pPr algn="ctr"/>
            <a:r>
              <a:rPr lang="en-US" dirty="0"/>
              <a:t>Transport partners</a:t>
            </a:r>
            <a:endParaRPr lang="en-IN" dirty="0"/>
          </a:p>
        </p:txBody>
      </p:sp>
      <p:sp>
        <p:nvSpPr>
          <p:cNvPr id="38" name="TextBox 37">
            <a:extLst>
              <a:ext uri="{FF2B5EF4-FFF2-40B4-BE49-F238E27FC236}">
                <a16:creationId xmlns:a16="http://schemas.microsoft.com/office/drawing/2014/main" id="{871CF2BE-5AC9-4CD4-BB66-909D843078A9}"/>
              </a:ext>
            </a:extLst>
          </p:cNvPr>
          <p:cNvSpPr txBox="1"/>
          <p:nvPr/>
        </p:nvSpPr>
        <p:spPr>
          <a:xfrm>
            <a:off x="7638639" y="2225492"/>
            <a:ext cx="1645131" cy="923330"/>
          </a:xfrm>
          <a:prstGeom prst="rect">
            <a:avLst/>
          </a:prstGeom>
          <a:noFill/>
          <a:ln w="38100">
            <a:noFill/>
          </a:ln>
        </p:spPr>
        <p:txBody>
          <a:bodyPr wrap="square" rtlCol="0">
            <a:spAutoFit/>
          </a:bodyPr>
          <a:lstStyle>
            <a:defPPr>
              <a:defRPr lang="en-US"/>
            </a:defPPr>
            <a:lvl1pPr algn="ctr"/>
          </a:lstStyle>
          <a:p>
            <a:r>
              <a:rPr lang="en-US" dirty="0"/>
              <a:t>Better planning and</a:t>
            </a:r>
          </a:p>
          <a:p>
            <a:r>
              <a:rPr lang="en-US" dirty="0"/>
              <a:t>trust</a:t>
            </a:r>
          </a:p>
        </p:txBody>
      </p:sp>
      <p:sp>
        <p:nvSpPr>
          <p:cNvPr id="39" name="TextBox 38">
            <a:extLst>
              <a:ext uri="{FF2B5EF4-FFF2-40B4-BE49-F238E27FC236}">
                <a16:creationId xmlns:a16="http://schemas.microsoft.com/office/drawing/2014/main" id="{54A58479-B0B8-41B2-B00F-8A3576860AFF}"/>
              </a:ext>
            </a:extLst>
          </p:cNvPr>
          <p:cNvSpPr txBox="1"/>
          <p:nvPr/>
        </p:nvSpPr>
        <p:spPr>
          <a:xfrm>
            <a:off x="7677375" y="3778936"/>
            <a:ext cx="1645131" cy="923330"/>
          </a:xfrm>
          <a:prstGeom prst="rect">
            <a:avLst/>
          </a:prstGeom>
          <a:noFill/>
          <a:ln w="38100">
            <a:noFill/>
          </a:ln>
        </p:spPr>
        <p:txBody>
          <a:bodyPr wrap="square" rtlCol="0">
            <a:spAutoFit/>
          </a:bodyPr>
          <a:lstStyle>
            <a:defPPr>
              <a:defRPr lang="en-US"/>
            </a:defPPr>
            <a:lvl1pPr algn="ctr"/>
          </a:lstStyle>
          <a:p>
            <a:r>
              <a:rPr lang="en-US" dirty="0"/>
              <a:t>Partners growth and satisfaction</a:t>
            </a:r>
          </a:p>
        </p:txBody>
      </p:sp>
      <p:sp>
        <p:nvSpPr>
          <p:cNvPr id="40" name="TextBox 39">
            <a:extLst>
              <a:ext uri="{FF2B5EF4-FFF2-40B4-BE49-F238E27FC236}">
                <a16:creationId xmlns:a16="http://schemas.microsoft.com/office/drawing/2014/main" id="{B66B123D-D81E-4592-9375-C45F2D3D3E42}"/>
              </a:ext>
            </a:extLst>
          </p:cNvPr>
          <p:cNvSpPr txBox="1"/>
          <p:nvPr/>
        </p:nvSpPr>
        <p:spPr>
          <a:xfrm>
            <a:off x="9132261" y="4701388"/>
            <a:ext cx="1645131" cy="646331"/>
          </a:xfrm>
          <a:prstGeom prst="rect">
            <a:avLst/>
          </a:prstGeom>
          <a:noFill/>
          <a:ln w="38100">
            <a:noFill/>
          </a:ln>
        </p:spPr>
        <p:txBody>
          <a:bodyPr wrap="square" rtlCol="0">
            <a:spAutoFit/>
          </a:bodyPr>
          <a:lstStyle>
            <a:defPPr>
              <a:defRPr lang="en-US"/>
            </a:defPPr>
            <a:lvl1pPr algn="ctr"/>
          </a:lstStyle>
          <a:p>
            <a:r>
              <a:rPr lang="en-US" dirty="0"/>
              <a:t>Traveler satisfaction</a:t>
            </a:r>
          </a:p>
        </p:txBody>
      </p:sp>
      <p:sp>
        <p:nvSpPr>
          <p:cNvPr id="41" name="TextBox 40">
            <a:extLst>
              <a:ext uri="{FF2B5EF4-FFF2-40B4-BE49-F238E27FC236}">
                <a16:creationId xmlns:a16="http://schemas.microsoft.com/office/drawing/2014/main" id="{90A18464-117C-4BDA-86B5-BA3DD13F9756}"/>
              </a:ext>
            </a:extLst>
          </p:cNvPr>
          <p:cNvSpPr txBox="1"/>
          <p:nvPr/>
        </p:nvSpPr>
        <p:spPr>
          <a:xfrm>
            <a:off x="9132261" y="1510281"/>
            <a:ext cx="1645131" cy="646331"/>
          </a:xfrm>
          <a:prstGeom prst="rect">
            <a:avLst/>
          </a:prstGeom>
          <a:noFill/>
          <a:ln w="38100">
            <a:noFill/>
          </a:ln>
        </p:spPr>
        <p:txBody>
          <a:bodyPr wrap="square" rtlCol="0">
            <a:spAutoFit/>
          </a:bodyPr>
          <a:lstStyle>
            <a:defPPr>
              <a:defRPr lang="en-US"/>
            </a:defPPr>
            <a:lvl1pPr algn="ctr"/>
          </a:lstStyle>
          <a:p>
            <a:r>
              <a:rPr lang="en-US" dirty="0"/>
              <a:t>Market breakthrough</a:t>
            </a:r>
          </a:p>
        </p:txBody>
      </p:sp>
      <p:sp>
        <p:nvSpPr>
          <p:cNvPr id="42" name="TextBox 41">
            <a:extLst>
              <a:ext uri="{FF2B5EF4-FFF2-40B4-BE49-F238E27FC236}">
                <a16:creationId xmlns:a16="http://schemas.microsoft.com/office/drawing/2014/main" id="{61BDA008-78B8-4613-86A4-0E5F241C5963}"/>
              </a:ext>
            </a:extLst>
          </p:cNvPr>
          <p:cNvSpPr txBox="1"/>
          <p:nvPr/>
        </p:nvSpPr>
        <p:spPr>
          <a:xfrm>
            <a:off x="9132261" y="3112329"/>
            <a:ext cx="1645131" cy="646331"/>
          </a:xfrm>
          <a:prstGeom prst="rect">
            <a:avLst/>
          </a:prstGeom>
          <a:noFill/>
          <a:ln w="38100">
            <a:noFill/>
          </a:ln>
        </p:spPr>
        <p:txBody>
          <a:bodyPr wrap="square" rtlCol="0">
            <a:spAutoFit/>
          </a:bodyPr>
          <a:lstStyle>
            <a:defPPr>
              <a:defRPr lang="en-US"/>
            </a:defPPr>
            <a:lvl1pPr algn="ctr"/>
          </a:lstStyle>
          <a:p>
            <a:r>
              <a:rPr lang="en-US" dirty="0"/>
              <a:t>Hassle free</a:t>
            </a:r>
          </a:p>
          <a:p>
            <a:r>
              <a:rPr lang="en-US" dirty="0"/>
              <a:t>airport</a:t>
            </a:r>
          </a:p>
        </p:txBody>
      </p:sp>
      <p:sp>
        <p:nvSpPr>
          <p:cNvPr id="43" name="TextBox 42">
            <a:extLst>
              <a:ext uri="{FF2B5EF4-FFF2-40B4-BE49-F238E27FC236}">
                <a16:creationId xmlns:a16="http://schemas.microsoft.com/office/drawing/2014/main" id="{F576363C-C8A1-47E6-A70D-9EAE3FCD4DB3}"/>
              </a:ext>
            </a:extLst>
          </p:cNvPr>
          <p:cNvSpPr txBox="1"/>
          <p:nvPr/>
        </p:nvSpPr>
        <p:spPr>
          <a:xfrm>
            <a:off x="7598510" y="5610996"/>
            <a:ext cx="1645131" cy="369332"/>
          </a:xfrm>
          <a:prstGeom prst="rect">
            <a:avLst/>
          </a:prstGeom>
          <a:noFill/>
          <a:ln w="38100">
            <a:noFill/>
          </a:ln>
        </p:spPr>
        <p:txBody>
          <a:bodyPr wrap="square" rtlCol="0">
            <a:spAutoFit/>
          </a:bodyPr>
          <a:lstStyle>
            <a:defPPr>
              <a:defRPr lang="en-US"/>
            </a:defPPr>
            <a:lvl1pPr algn="ctr"/>
          </a:lstStyle>
          <a:p>
            <a:r>
              <a:rPr lang="en-US" dirty="0"/>
              <a:t>Zero faults</a:t>
            </a:r>
          </a:p>
        </p:txBody>
      </p:sp>
    </p:spTree>
    <p:extLst>
      <p:ext uri="{BB962C8B-B14F-4D97-AF65-F5344CB8AC3E}">
        <p14:creationId xmlns:p14="http://schemas.microsoft.com/office/powerpoint/2010/main" val="2075009808"/>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ED004-CFF8-4DD0-9D69-D5D51C402214}"/>
              </a:ext>
            </a:extLst>
          </p:cNvPr>
          <p:cNvSpPr>
            <a:spLocks noGrp="1"/>
          </p:cNvSpPr>
          <p:nvPr>
            <p:ph type="title"/>
          </p:nvPr>
        </p:nvSpPr>
        <p:spPr/>
        <p:txBody>
          <a:bodyPr/>
          <a:lstStyle/>
          <a:p>
            <a:r>
              <a:rPr lang="en-US" b="1" dirty="0">
                <a:solidFill>
                  <a:schemeClr val="accent6">
                    <a:lumMod val="50000"/>
                  </a:schemeClr>
                </a:solidFill>
              </a:rPr>
              <a:t>Features</a:t>
            </a:r>
            <a:endParaRPr lang="en-IN" b="1" dirty="0">
              <a:solidFill>
                <a:schemeClr val="accent6">
                  <a:lumMod val="50000"/>
                </a:schemeClr>
              </a:solidFill>
            </a:endParaRPr>
          </a:p>
        </p:txBody>
      </p:sp>
      <p:sp>
        <p:nvSpPr>
          <p:cNvPr id="3" name="Content Placeholder 2">
            <a:extLst>
              <a:ext uri="{FF2B5EF4-FFF2-40B4-BE49-F238E27FC236}">
                <a16:creationId xmlns:a16="http://schemas.microsoft.com/office/drawing/2014/main" id="{EA87E62E-D066-4A90-AC17-2A1539E4B102}"/>
              </a:ext>
            </a:extLst>
          </p:cNvPr>
          <p:cNvSpPr>
            <a:spLocks noGrp="1"/>
          </p:cNvSpPr>
          <p:nvPr>
            <p:ph idx="1"/>
          </p:nvPr>
        </p:nvSpPr>
        <p:spPr>
          <a:xfrm>
            <a:off x="1143000" y="2067560"/>
            <a:ext cx="9872871" cy="4038600"/>
          </a:xfrm>
        </p:spPr>
        <p:txBody>
          <a:bodyPr>
            <a:normAutofit/>
          </a:bodyPr>
          <a:lstStyle/>
          <a:p>
            <a:r>
              <a:rPr lang="en-US" sz="2400" dirty="0">
                <a:solidFill>
                  <a:schemeClr val="accent6">
                    <a:lumMod val="50000"/>
                  </a:schemeClr>
                </a:solidFill>
              </a:rPr>
              <a:t>Pickup and drop off facilities</a:t>
            </a:r>
          </a:p>
          <a:p>
            <a:r>
              <a:rPr lang="en-IN" sz="2400" dirty="0">
                <a:solidFill>
                  <a:schemeClr val="accent6">
                    <a:lumMod val="50000"/>
                  </a:schemeClr>
                </a:solidFill>
              </a:rPr>
              <a:t>Increased sales in stores</a:t>
            </a:r>
          </a:p>
          <a:p>
            <a:r>
              <a:rPr lang="en-IN" sz="2400" dirty="0">
                <a:solidFill>
                  <a:schemeClr val="accent6">
                    <a:lumMod val="50000"/>
                  </a:schemeClr>
                </a:solidFill>
              </a:rPr>
              <a:t>Smoother functioning silent airports</a:t>
            </a:r>
          </a:p>
          <a:p>
            <a:r>
              <a:rPr lang="en-IN" sz="2400" dirty="0">
                <a:solidFill>
                  <a:schemeClr val="accent6">
                    <a:lumMod val="50000"/>
                  </a:schemeClr>
                </a:solidFill>
              </a:rPr>
              <a:t>Entertainment offerings</a:t>
            </a:r>
          </a:p>
          <a:p>
            <a:r>
              <a:rPr lang="en-IN" sz="2400" dirty="0">
                <a:solidFill>
                  <a:schemeClr val="accent6">
                    <a:lumMod val="50000"/>
                  </a:schemeClr>
                </a:solidFill>
              </a:rPr>
              <a:t>Well tailored maps</a:t>
            </a:r>
          </a:p>
          <a:p>
            <a:r>
              <a:rPr lang="en-US" sz="2400" dirty="0">
                <a:solidFill>
                  <a:schemeClr val="accent6">
                    <a:lumMod val="50000"/>
                  </a:schemeClr>
                </a:solidFill>
              </a:rPr>
              <a:t>Improved baggage handling</a:t>
            </a:r>
          </a:p>
          <a:p>
            <a:r>
              <a:rPr lang="en-US" sz="2400" dirty="0">
                <a:solidFill>
                  <a:schemeClr val="accent6">
                    <a:lumMod val="50000"/>
                  </a:schemeClr>
                </a:solidFill>
              </a:rPr>
              <a:t>Subscription based offerings</a:t>
            </a:r>
          </a:p>
        </p:txBody>
      </p:sp>
    </p:spTree>
    <p:extLst>
      <p:ext uri="{BB962C8B-B14F-4D97-AF65-F5344CB8AC3E}">
        <p14:creationId xmlns:p14="http://schemas.microsoft.com/office/powerpoint/2010/main" val="3823649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24A00-8B91-4ED0-9EED-98587350AB29}"/>
              </a:ext>
            </a:extLst>
          </p:cNvPr>
          <p:cNvSpPr>
            <a:spLocks noGrp="1"/>
          </p:cNvSpPr>
          <p:nvPr>
            <p:ph type="title"/>
          </p:nvPr>
        </p:nvSpPr>
        <p:spPr/>
        <p:txBody>
          <a:bodyPr/>
          <a:lstStyle/>
          <a:p>
            <a:r>
              <a:rPr lang="en-US" sz="4400" dirty="0">
                <a:solidFill>
                  <a:schemeClr val="accent6">
                    <a:lumMod val="50000"/>
                  </a:schemeClr>
                </a:solidFill>
              </a:rPr>
              <a:t>Pickup and drop off facilities</a:t>
            </a:r>
          </a:p>
        </p:txBody>
      </p:sp>
      <p:sp>
        <p:nvSpPr>
          <p:cNvPr id="3" name="Content Placeholder 2">
            <a:extLst>
              <a:ext uri="{FF2B5EF4-FFF2-40B4-BE49-F238E27FC236}">
                <a16:creationId xmlns:a16="http://schemas.microsoft.com/office/drawing/2014/main" id="{177DAC5C-8767-48BE-B314-0769B9BA6929}"/>
              </a:ext>
            </a:extLst>
          </p:cNvPr>
          <p:cNvSpPr>
            <a:spLocks noGrp="1"/>
          </p:cNvSpPr>
          <p:nvPr>
            <p:ph idx="1"/>
          </p:nvPr>
        </p:nvSpPr>
        <p:spPr/>
        <p:txBody>
          <a:bodyPr>
            <a:normAutofit/>
          </a:bodyPr>
          <a:lstStyle/>
          <a:p>
            <a:pPr marL="45720" indent="0">
              <a:buNone/>
            </a:pPr>
            <a:r>
              <a:rPr lang="en-US" sz="2000" dirty="0">
                <a:solidFill>
                  <a:schemeClr val="accent6">
                    <a:lumMod val="50000"/>
                  </a:schemeClr>
                </a:solidFill>
              </a:rPr>
              <a:t>The customers always prefer a safe and assured journey right from the start. With flights scheduled from early morning to late nights, some people feel it difficult and uncomfortable to schedule a cab to reach airport or get to the required place from the airport.</a:t>
            </a:r>
          </a:p>
          <a:p>
            <a:pPr marL="45720" indent="0">
              <a:buNone/>
            </a:pPr>
            <a:r>
              <a:rPr lang="en-US" sz="2000" dirty="0">
                <a:solidFill>
                  <a:schemeClr val="accent6">
                    <a:lumMod val="50000"/>
                  </a:schemeClr>
                </a:solidFill>
              </a:rPr>
              <a:t>Keeping the traveler’s perspective the solution we propose has to be trustworthy and also not too costly. With that is mind the best solution is to establish partnership with cab services through our Adani Air app. The app gives an easy to use dashboard for booking rides. Giving them promotional features with discounts to use the cab service will generate revenue for both parties. For cab company as there would be increased footfall, where as for Adani Air revenue will be generated through a commission based pay per travel and also as an advertiser and most importantly satisfied travelers.</a:t>
            </a:r>
            <a:endParaRPr lang="en-IN" sz="2000" dirty="0">
              <a:solidFill>
                <a:schemeClr val="accent6">
                  <a:lumMod val="50000"/>
                </a:schemeClr>
              </a:solidFill>
            </a:endParaRPr>
          </a:p>
        </p:txBody>
      </p:sp>
      <p:pic>
        <p:nvPicPr>
          <p:cNvPr id="1026" name="Picture 2" descr="All hail the new Uber logo | Creative Bloq">
            <a:extLst>
              <a:ext uri="{FF2B5EF4-FFF2-40B4-BE49-F238E27FC236}">
                <a16:creationId xmlns:a16="http://schemas.microsoft.com/office/drawing/2014/main" id="{B7B46A0F-ABC8-42AA-922F-6A8F95F6B2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441" y="4887003"/>
            <a:ext cx="1336040" cy="75152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la Cabs • Download Ola Cabs vector logo SVG • Logotyp.us">
            <a:extLst>
              <a:ext uri="{FF2B5EF4-FFF2-40B4-BE49-F238E27FC236}">
                <a16:creationId xmlns:a16="http://schemas.microsoft.com/office/drawing/2014/main" id="{52E63DFE-2C45-4524-8BA4-47578F271CB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292" t="21642" r="14879" b="16418"/>
          <a:stretch/>
        </p:blipFill>
        <p:spPr bwMode="auto">
          <a:xfrm>
            <a:off x="9233009" y="5740822"/>
            <a:ext cx="1336040" cy="8464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67925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24A00-8B91-4ED0-9EED-98587350AB29}"/>
              </a:ext>
            </a:extLst>
          </p:cNvPr>
          <p:cNvSpPr>
            <a:spLocks noGrp="1"/>
          </p:cNvSpPr>
          <p:nvPr>
            <p:ph type="title"/>
          </p:nvPr>
        </p:nvSpPr>
        <p:spPr/>
        <p:txBody>
          <a:bodyPr>
            <a:normAutofit/>
          </a:bodyPr>
          <a:lstStyle/>
          <a:p>
            <a:r>
              <a:rPr lang="en-IN" sz="4400" dirty="0">
                <a:solidFill>
                  <a:schemeClr val="accent6">
                    <a:lumMod val="50000"/>
                  </a:schemeClr>
                </a:solidFill>
              </a:rPr>
              <a:t>Increased sales in stores</a:t>
            </a:r>
          </a:p>
        </p:txBody>
      </p:sp>
      <p:sp>
        <p:nvSpPr>
          <p:cNvPr id="3" name="Content Placeholder 2">
            <a:extLst>
              <a:ext uri="{FF2B5EF4-FFF2-40B4-BE49-F238E27FC236}">
                <a16:creationId xmlns:a16="http://schemas.microsoft.com/office/drawing/2014/main" id="{177DAC5C-8767-48BE-B314-0769B9BA6929}"/>
              </a:ext>
            </a:extLst>
          </p:cNvPr>
          <p:cNvSpPr>
            <a:spLocks noGrp="1"/>
          </p:cNvSpPr>
          <p:nvPr>
            <p:ph idx="1"/>
          </p:nvPr>
        </p:nvSpPr>
        <p:spPr/>
        <p:txBody>
          <a:bodyPr>
            <a:normAutofit/>
          </a:bodyPr>
          <a:lstStyle/>
          <a:p>
            <a:pPr marL="45720" indent="0">
              <a:buNone/>
            </a:pPr>
            <a:r>
              <a:rPr lang="en-US" sz="2000" dirty="0">
                <a:solidFill>
                  <a:schemeClr val="accent6">
                    <a:lumMod val="50000"/>
                  </a:schemeClr>
                </a:solidFill>
              </a:rPr>
              <a:t>It’s a known fact that people don’t tend to purchase eateries and other commodities from airports as they tend to be costlier and than the regional price of the product. Major reason behind the increase of price in the airport is because retailers have high operating cost. Our solution is aimed in benefiting both parties.</a:t>
            </a:r>
          </a:p>
          <a:p>
            <a:pPr marL="45720" indent="0">
              <a:buNone/>
            </a:pPr>
            <a:r>
              <a:rPr lang="en-US" sz="2000" dirty="0">
                <a:solidFill>
                  <a:schemeClr val="accent6">
                    <a:lumMod val="50000"/>
                  </a:schemeClr>
                </a:solidFill>
              </a:rPr>
              <a:t>Customers want more affordable or good deals on any product to pop it into their cart. So our aim is to create a partner ship between the airport stores and the airplane companies so that both can have a win-win situation. We aim at providing the customers increased discounts on the products and give them </a:t>
            </a:r>
            <a:r>
              <a:rPr lang="en-US" sz="2000" dirty="0" err="1">
                <a:solidFill>
                  <a:schemeClr val="accent6">
                    <a:lumMod val="50000"/>
                  </a:schemeClr>
                </a:solidFill>
              </a:rPr>
              <a:t>aircoins</a:t>
            </a:r>
            <a:r>
              <a:rPr lang="en-US" sz="2000" dirty="0">
                <a:solidFill>
                  <a:schemeClr val="accent6">
                    <a:lumMod val="50000"/>
                  </a:schemeClr>
                </a:solidFill>
              </a:rPr>
              <a:t> (shopping points) based on their purchases, these coins can be redeemed with the flight amenities like discounts on food/beverages or discounts on their next bookings.</a:t>
            </a:r>
          </a:p>
          <a:p>
            <a:pPr marL="45720" indent="0">
              <a:buNone/>
            </a:pPr>
            <a:endParaRPr lang="en-US" sz="2000" dirty="0"/>
          </a:p>
        </p:txBody>
      </p:sp>
      <p:pic>
        <p:nvPicPr>
          <p:cNvPr id="1026" name="Picture 2" descr="How to Increase Sales Productivity | Sales Assassin Website &amp;amp; Blog |  Anthony Caliendo">
            <a:extLst>
              <a:ext uri="{FF2B5EF4-FFF2-40B4-BE49-F238E27FC236}">
                <a16:creationId xmlns:a16="http://schemas.microsoft.com/office/drawing/2014/main" id="{8ACD9377-8924-492B-8017-0D2C8E506A5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10000" b="90000" l="26500" r="72875">
                        <a14:foregroundMark x1="32500" y1="46429" x2="32500" y2="46429"/>
                        <a14:foregroundMark x1="28125" y1="55238" x2="28125" y2="55238"/>
                        <a14:foregroundMark x1="26500" y1="57857" x2="26500" y2="57857"/>
                        <a14:foregroundMark x1="36125" y1="47381" x2="36125" y2="47381"/>
                      </a14:backgroundRemoval>
                    </a14:imgEffect>
                  </a14:imgLayer>
                </a14:imgProps>
              </a:ext>
              <a:ext uri="{28A0092B-C50C-407E-A947-70E740481C1C}">
                <a14:useLocalDpi xmlns:a14="http://schemas.microsoft.com/office/drawing/2010/main" val="0"/>
              </a:ext>
            </a:extLst>
          </a:blip>
          <a:srcRect l="24933" r="21733"/>
          <a:stretch/>
        </p:blipFill>
        <p:spPr bwMode="auto">
          <a:xfrm>
            <a:off x="9712960" y="4507230"/>
            <a:ext cx="1768808" cy="17411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5197432"/>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24A00-8B91-4ED0-9EED-98587350AB29}"/>
              </a:ext>
            </a:extLst>
          </p:cNvPr>
          <p:cNvSpPr>
            <a:spLocks noGrp="1"/>
          </p:cNvSpPr>
          <p:nvPr>
            <p:ph type="title"/>
          </p:nvPr>
        </p:nvSpPr>
        <p:spPr/>
        <p:txBody>
          <a:bodyPr>
            <a:normAutofit/>
          </a:bodyPr>
          <a:lstStyle/>
          <a:p>
            <a:r>
              <a:rPr lang="en-IN" sz="4400" dirty="0">
                <a:solidFill>
                  <a:schemeClr val="accent6">
                    <a:lumMod val="50000"/>
                  </a:schemeClr>
                </a:solidFill>
              </a:rPr>
              <a:t>Smoother functioning silent airports</a:t>
            </a:r>
          </a:p>
        </p:txBody>
      </p:sp>
      <p:sp>
        <p:nvSpPr>
          <p:cNvPr id="3" name="Content Placeholder 2">
            <a:extLst>
              <a:ext uri="{FF2B5EF4-FFF2-40B4-BE49-F238E27FC236}">
                <a16:creationId xmlns:a16="http://schemas.microsoft.com/office/drawing/2014/main" id="{177DAC5C-8767-48BE-B314-0769B9BA6929}"/>
              </a:ext>
            </a:extLst>
          </p:cNvPr>
          <p:cNvSpPr>
            <a:spLocks noGrp="1"/>
          </p:cNvSpPr>
          <p:nvPr>
            <p:ph idx="1"/>
          </p:nvPr>
        </p:nvSpPr>
        <p:spPr/>
        <p:txBody>
          <a:bodyPr>
            <a:normAutofit/>
          </a:bodyPr>
          <a:lstStyle/>
          <a:p>
            <a:pPr marL="45720" indent="0">
              <a:buNone/>
            </a:pPr>
            <a:r>
              <a:rPr lang="en-US" sz="2000" dirty="0">
                <a:solidFill>
                  <a:schemeClr val="accent6">
                    <a:lumMod val="50000"/>
                  </a:schemeClr>
                </a:solidFill>
              </a:rPr>
              <a:t>Implementation of silent airport obviously has a good impact in the airport environment, but some customers do prefer an announcement based update. We in our app provide real-time updates on the timings and prompt the user with a notification automated call based on the severity of the updates.</a:t>
            </a:r>
          </a:p>
          <a:p>
            <a:pPr marL="45720" indent="0">
              <a:buNone/>
            </a:pPr>
            <a:r>
              <a:rPr lang="en-US" sz="2000" dirty="0">
                <a:solidFill>
                  <a:schemeClr val="accent6">
                    <a:lumMod val="50000"/>
                  </a:schemeClr>
                </a:solidFill>
              </a:rPr>
              <a:t>We can also add an additional feature called get assist which if triggered by the customer will notify the airport guides nearby and give them the location of the customer to get to them for needed support.</a:t>
            </a:r>
            <a:endParaRPr lang="en-IN" sz="2000" dirty="0">
              <a:solidFill>
                <a:schemeClr val="accent6">
                  <a:lumMod val="50000"/>
                </a:schemeClr>
              </a:solidFill>
            </a:endParaRPr>
          </a:p>
        </p:txBody>
      </p:sp>
      <p:pic>
        <p:nvPicPr>
          <p:cNvPr id="2056" name="Picture 8" descr="Mobile notification icon Royalty Free Vector Image">
            <a:extLst>
              <a:ext uri="{FF2B5EF4-FFF2-40B4-BE49-F238E27FC236}">
                <a16:creationId xmlns:a16="http://schemas.microsoft.com/office/drawing/2014/main" id="{E871495C-38A3-4625-853A-AF75AA6F3DD7}"/>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10000" r="90000">
                        <a14:foregroundMark x1="35000" y1="20648" x2="35000" y2="20648"/>
                      </a14:backgroundRemoval>
                    </a14:imgEffect>
                  </a14:imgLayer>
                </a14:imgProps>
              </a:ext>
              <a:ext uri="{28A0092B-C50C-407E-A947-70E740481C1C}">
                <a14:useLocalDpi xmlns:a14="http://schemas.microsoft.com/office/drawing/2010/main" val="0"/>
              </a:ext>
            </a:extLst>
          </a:blip>
          <a:srcRect l="15324" t="7936" r="16251" b="18412"/>
          <a:stretch/>
        </p:blipFill>
        <p:spPr bwMode="auto">
          <a:xfrm>
            <a:off x="9722067" y="4319226"/>
            <a:ext cx="1681656" cy="1954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4403915"/>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lgGri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24A00-8B91-4ED0-9EED-98587350AB29}"/>
              </a:ext>
            </a:extLst>
          </p:cNvPr>
          <p:cNvSpPr>
            <a:spLocks noGrp="1"/>
          </p:cNvSpPr>
          <p:nvPr>
            <p:ph type="title"/>
          </p:nvPr>
        </p:nvSpPr>
        <p:spPr/>
        <p:txBody>
          <a:bodyPr>
            <a:normAutofit/>
          </a:bodyPr>
          <a:lstStyle/>
          <a:p>
            <a:r>
              <a:rPr lang="en-IN" dirty="0">
                <a:solidFill>
                  <a:schemeClr val="accent6">
                    <a:lumMod val="50000"/>
                  </a:schemeClr>
                </a:solidFill>
              </a:rPr>
              <a:t>Entertainment offerings</a:t>
            </a:r>
          </a:p>
        </p:txBody>
      </p:sp>
      <p:sp>
        <p:nvSpPr>
          <p:cNvPr id="3" name="Content Placeholder 2">
            <a:extLst>
              <a:ext uri="{FF2B5EF4-FFF2-40B4-BE49-F238E27FC236}">
                <a16:creationId xmlns:a16="http://schemas.microsoft.com/office/drawing/2014/main" id="{177DAC5C-8767-48BE-B314-0769B9BA6929}"/>
              </a:ext>
            </a:extLst>
          </p:cNvPr>
          <p:cNvSpPr>
            <a:spLocks noGrp="1"/>
          </p:cNvSpPr>
          <p:nvPr>
            <p:ph idx="1"/>
          </p:nvPr>
        </p:nvSpPr>
        <p:spPr/>
        <p:txBody>
          <a:bodyPr>
            <a:normAutofit/>
          </a:bodyPr>
          <a:lstStyle/>
          <a:p>
            <a:pPr marL="45720" indent="0">
              <a:buNone/>
            </a:pPr>
            <a:r>
              <a:rPr lang="en-US" sz="2000" dirty="0">
                <a:solidFill>
                  <a:schemeClr val="accent6">
                    <a:lumMod val="50000"/>
                  </a:schemeClr>
                </a:solidFill>
              </a:rPr>
              <a:t>Entertainment is a sector which is not yet well explored and has a huge market to capture on. There is a huge market in investing during the time of the travelers as they would be mostly idle through the journey and during the waiting period.</a:t>
            </a:r>
          </a:p>
          <a:p>
            <a:pPr marL="45720" indent="0">
              <a:buNone/>
            </a:pPr>
            <a:r>
              <a:rPr lang="en-US" sz="2000" dirty="0">
                <a:solidFill>
                  <a:schemeClr val="accent6">
                    <a:lumMod val="50000"/>
                  </a:schemeClr>
                </a:solidFill>
              </a:rPr>
              <a:t>A partnership could be made with movie productions, other entertainment industries, depending on a criteria like ticket class or addons travelers could be given some exclusive content. This would imprint a good experience post journey.</a:t>
            </a:r>
          </a:p>
          <a:p>
            <a:pPr marL="45720" indent="0">
              <a:buNone/>
            </a:pPr>
            <a:r>
              <a:rPr lang="en-US" sz="2000" dirty="0">
                <a:solidFill>
                  <a:schemeClr val="accent6">
                    <a:lumMod val="50000"/>
                  </a:schemeClr>
                </a:solidFill>
              </a:rPr>
              <a:t>Another opportunity to explore could be to partner with Augmented reality companies and flight companies to get a live or near real time feed of the arial view. We can also integrate advertising contents and generate income in this feature.</a:t>
            </a:r>
            <a:endParaRPr lang="en-IN" sz="2000" dirty="0">
              <a:solidFill>
                <a:schemeClr val="accent6">
                  <a:lumMod val="50000"/>
                </a:schemeClr>
              </a:solidFill>
            </a:endParaRPr>
          </a:p>
        </p:txBody>
      </p:sp>
      <p:pic>
        <p:nvPicPr>
          <p:cNvPr id="3076" name="Picture 4" descr="Facebook Oculus Quest 2 VR headset announced, Rift abandoned">
            <a:extLst>
              <a:ext uri="{FF2B5EF4-FFF2-40B4-BE49-F238E27FC236}">
                <a16:creationId xmlns:a16="http://schemas.microsoft.com/office/drawing/2014/main" id="{2E349963-49C2-4FCE-A5C8-359FF03681C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733" b="89919" l="5112" r="94058">
                        <a14:foregroundMark x1="15719" y1="81460" x2="15719" y2="81460"/>
                        <a14:foregroundMark x1="11502" y1="46002" x2="11502" y2="46002"/>
                        <a14:foregroundMark x1="6390" y1="59907" x2="6390" y2="59907"/>
                        <a14:foregroundMark x1="5112" y1="66860" x2="5112" y2="66860"/>
                        <a14:foregroundMark x1="86837" y1="59907" x2="86837" y2="59907"/>
                        <a14:foregroundMark x1="9585" y1="46118" x2="9585" y2="46118"/>
                        <a14:foregroundMark x1="7859" y1="47856" x2="7859" y2="47856"/>
                        <a14:foregroundMark x1="5431" y1="63847" x2="5431" y2="63847"/>
                        <a14:foregroundMark x1="5879" y1="52607" x2="5879" y2="52607"/>
                        <a14:foregroundMark x1="94058" y1="64079" x2="94058" y2="64079"/>
                        <a14:foregroundMark x1="12204" y1="67671" x2="12204" y2="67671"/>
                        <a14:foregroundMark x1="36294" y1="59907" x2="36294" y2="59907"/>
                        <a14:foregroundMark x1="36294" y1="59907" x2="36294" y2="59907"/>
                        <a14:foregroundMark x1="38147" y1="56779" x2="38147" y2="56779"/>
                        <a14:foregroundMark x1="37700" y1="59328" x2="37700" y2="59328"/>
                        <a14:foregroundMark x1="37700" y1="59328" x2="44920" y2="64079"/>
                        <a14:backgroundMark x1="44153" y1="82851" x2="44153" y2="82851"/>
                        <a14:backgroundMark x1="49265" y1="71031" x2="49265" y2="71031"/>
                        <a14:backgroundMark x1="37061" y1="50637" x2="37061" y2="50637"/>
                      </a14:backgroundRemoval>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8661554" y="4889194"/>
            <a:ext cx="2354317" cy="12982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596894"/>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Basis">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10.xml><?xml version="1.0" encoding="utf-8"?>
<a:themeOverride xmlns:a="http://schemas.openxmlformats.org/drawingml/2006/main">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2.xml><?xml version="1.0" encoding="utf-8"?>
<a:themeOverride xmlns:a="http://schemas.openxmlformats.org/drawingml/2006/main">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3.xml><?xml version="1.0" encoding="utf-8"?>
<a:themeOverride xmlns:a="http://schemas.openxmlformats.org/drawingml/2006/main">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4.xml><?xml version="1.0" encoding="utf-8"?>
<a:themeOverride xmlns:a="http://schemas.openxmlformats.org/drawingml/2006/main">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5.xml><?xml version="1.0" encoding="utf-8"?>
<a:themeOverride xmlns:a="http://schemas.openxmlformats.org/drawingml/2006/main">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6.xml><?xml version="1.0" encoding="utf-8"?>
<a:themeOverride xmlns:a="http://schemas.openxmlformats.org/drawingml/2006/main">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7.xml><?xml version="1.0" encoding="utf-8"?>
<a:themeOverride xmlns:a="http://schemas.openxmlformats.org/drawingml/2006/main">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8.xml><?xml version="1.0" encoding="utf-8"?>
<a:themeOverride xmlns:a="http://schemas.openxmlformats.org/drawingml/2006/main">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ppt/theme/themeOverride9.xml><?xml version="1.0" encoding="utf-8"?>
<a:themeOverride xmlns:a="http://schemas.openxmlformats.org/drawingml/2006/main">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docProps/app.xml><?xml version="1.0" encoding="utf-8"?>
<Properties xmlns="http://schemas.openxmlformats.org/officeDocument/2006/extended-properties" xmlns:vt="http://schemas.openxmlformats.org/officeDocument/2006/docPropsVTypes">
  <Template>TM03457444[[fn=Basis]]</Template>
  <TotalTime>2737</TotalTime>
  <Words>1080</Words>
  <Application>Microsoft Office PowerPoint</Application>
  <PresentationFormat>Widescreen</PresentationFormat>
  <Paragraphs>67</Paragraphs>
  <Slides>14</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14</vt:i4>
      </vt:variant>
    </vt:vector>
  </HeadingPairs>
  <TitlesOfParts>
    <vt:vector size="20" baseType="lpstr">
      <vt:lpstr>Calibri</vt:lpstr>
      <vt:lpstr>Calibri Light</vt:lpstr>
      <vt:lpstr>Corbel</vt:lpstr>
      <vt:lpstr>MS Reference Sans Serif</vt:lpstr>
      <vt:lpstr>Basis</vt:lpstr>
      <vt:lpstr>Retrospect</vt:lpstr>
      <vt:lpstr> </vt:lpstr>
      <vt:lpstr>Team Blueprint</vt:lpstr>
      <vt:lpstr>Vision</vt:lpstr>
      <vt:lpstr>PowerPoint Presentation</vt:lpstr>
      <vt:lpstr>Features</vt:lpstr>
      <vt:lpstr>Pickup and drop off facilities</vt:lpstr>
      <vt:lpstr>Increased sales in stores</vt:lpstr>
      <vt:lpstr>Smoother functioning silent airports</vt:lpstr>
      <vt:lpstr>Entertainment offerings</vt:lpstr>
      <vt:lpstr>Improved baggage handling</vt:lpstr>
      <vt:lpstr>Well tailored maps</vt:lpstr>
      <vt:lpstr>Subscription based offerings</vt:lpstr>
      <vt:lpstr>Screenshots of tailored stay suggestions</vt:lpstr>
      <vt:lpstr>Actions can be disruptive only with innovative minds, with an opportunity we promise to bring the change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ADANI AIR</dc:title>
  <dc:creator>saurabhraman1996@outlook.com</dc:creator>
  <cp:lastModifiedBy>saurabhraman1996@outlook.com</cp:lastModifiedBy>
  <cp:revision>32</cp:revision>
  <dcterms:created xsi:type="dcterms:W3CDTF">2021-09-21T07:47:36Z</dcterms:created>
  <dcterms:modified xsi:type="dcterms:W3CDTF">2021-09-28T17:50:42Z</dcterms:modified>
</cp:coreProperties>
</file>

<file path=docProps/thumbnail.jpeg>
</file>